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8" r:id="rId2"/>
    <p:sldId id="263" r:id="rId3"/>
    <p:sldId id="257" r:id="rId4"/>
    <p:sldId id="2147470969" r:id="rId5"/>
    <p:sldId id="265" r:id="rId6"/>
    <p:sldId id="2147479617" r:id="rId7"/>
    <p:sldId id="2147479615" r:id="rId8"/>
    <p:sldId id="278" r:id="rId9"/>
    <p:sldId id="2147479613" r:id="rId10"/>
    <p:sldId id="2147479611" r:id="rId11"/>
    <p:sldId id="2147479614" r:id="rId12"/>
    <p:sldId id="279" r:id="rId13"/>
    <p:sldId id="2147479616" r:id="rId14"/>
    <p:sldId id="2147479679" r:id="rId15"/>
    <p:sldId id="2147479678" r:id="rId16"/>
    <p:sldId id="274" r:id="rId17"/>
    <p:sldId id="266" r:id="rId18"/>
    <p:sldId id="2147479619" r:id="rId19"/>
    <p:sldId id="2147479620" r:id="rId20"/>
    <p:sldId id="2147479618" r:id="rId21"/>
    <p:sldId id="2147479665" r:id="rId22"/>
    <p:sldId id="2147479623" r:id="rId23"/>
    <p:sldId id="2147479624" r:id="rId24"/>
    <p:sldId id="2147479628" r:id="rId25"/>
    <p:sldId id="2147479680" r:id="rId26"/>
    <p:sldId id="2147479666" r:id="rId27"/>
    <p:sldId id="2147479655" r:id="rId28"/>
    <p:sldId id="2147479647" r:id="rId29"/>
    <p:sldId id="2147479648" r:id="rId30"/>
    <p:sldId id="2147479626" r:id="rId31"/>
    <p:sldId id="2147479682" r:id="rId32"/>
    <p:sldId id="2147479627" r:id="rId33"/>
    <p:sldId id="2147479651" r:id="rId34"/>
    <p:sldId id="2147479681" r:id="rId35"/>
    <p:sldId id="2147479662" r:id="rId36"/>
    <p:sldId id="2147479663" r:id="rId37"/>
    <p:sldId id="2147479644" r:id="rId38"/>
    <p:sldId id="2147479667" r:id="rId39"/>
    <p:sldId id="2147479669" r:id="rId40"/>
    <p:sldId id="2147479645" r:id="rId41"/>
    <p:sldId id="2147479638" r:id="rId42"/>
    <p:sldId id="2147479652" r:id="rId43"/>
    <p:sldId id="2147479653" r:id="rId44"/>
    <p:sldId id="2147479643" r:id="rId45"/>
    <p:sldId id="2147479654" r:id="rId46"/>
    <p:sldId id="2147479670" r:id="rId47"/>
    <p:sldId id="2147479671" r:id="rId48"/>
    <p:sldId id="2147479673" r:id="rId49"/>
    <p:sldId id="2147479674" r:id="rId50"/>
    <p:sldId id="2147479672" r:id="rId51"/>
    <p:sldId id="2147479683" r:id="rId52"/>
    <p:sldId id="2147479686" r:id="rId53"/>
    <p:sldId id="2147479684" r:id="rId54"/>
    <p:sldId id="2147479688" r:id="rId55"/>
    <p:sldId id="2147479687" r:id="rId56"/>
    <p:sldId id="2147479690" r:id="rId57"/>
    <p:sldId id="2147479689" r:id="rId58"/>
    <p:sldId id="2147479692" r:id="rId59"/>
    <p:sldId id="2147479691" r:id="rId60"/>
    <p:sldId id="2147479693" r:id="rId61"/>
    <p:sldId id="2147479694" r:id="rId62"/>
    <p:sldId id="2147479675" r:id="rId63"/>
    <p:sldId id="276" r:id="rId64"/>
    <p:sldId id="2147479676" r:id="rId65"/>
    <p:sldId id="2147479677" r:id="rId66"/>
    <p:sldId id="2147479658" r:id="rId67"/>
    <p:sldId id="2147479650" r:id="rId68"/>
    <p:sldId id="2147479642" r:id="rId69"/>
    <p:sldId id="2147479635" r:id="rId70"/>
    <p:sldId id="454" r:id="rId71"/>
    <p:sldId id="286" r:id="rId72"/>
    <p:sldId id="2147479601" r:id="rId73"/>
    <p:sldId id="416" r:id="rId74"/>
    <p:sldId id="417" r:id="rId75"/>
    <p:sldId id="418" r:id="rId76"/>
    <p:sldId id="419" r:id="rId77"/>
    <p:sldId id="411" r:id="rId78"/>
    <p:sldId id="412" r:id="rId79"/>
    <p:sldId id="413" r:id="rId80"/>
    <p:sldId id="26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61C544-E5CB-6AE1-0941-9018682B14B2}" name="Chandranath Bhattacharyya" initials="CB" userId="S::chbhatt@microsoft.com::54b84397-e397-4e93-84e0-9ab613fec71e" providerId="AD"/>
  <p188:author id="{CA6E7256-23B1-308E-52D7-C34A8528CE7F}" name="Ion Todirel" initials="IT" userId="S::itodirel@microsoft.com::05aa1cef-babd-41af-847e-6d7133126390" providerId="AD"/>
  <p188:author id="{CC88A76E-990B-A13D-1DC3-7716AF93AA93}" name="Michael Price" initials="MP" userId="S::miprice@microsoft.com::fc0608ae-f637-4c87-acf6-f2fafdb56e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3" autoAdjust="0"/>
    <p:restoredTop sz="82542" autoAdjust="0"/>
  </p:normalViewPr>
  <p:slideViewPr>
    <p:cSldViewPr snapToGrid="0">
      <p:cViewPr>
        <p:scale>
          <a:sx n="100" d="100"/>
          <a:sy n="100" d="100"/>
        </p:scale>
        <p:origin x="1099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F8A14-C6D2-420C-A7CD-FD3A714E2B0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4EEF0-6D39-495E-988B-220DC4AB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1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completions… useful…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3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Conversation….learning… the agents are not just chat </a:t>
            </a:r>
            <a:r>
              <a:rPr lang="en-US" dirty="0" err="1"/>
              <a:t>vbots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9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it missing </a:t>
            </a:r>
            <a:r>
              <a:rPr lang="en-US" dirty="0" err="1"/>
              <a:t>potyential</a:t>
            </a:r>
            <a:r>
              <a:rPr lang="en-US" dirty="0"/>
              <a:t> context… point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shy away for being too critical….the tools did not show the code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making libraries AI friendly… code </a:t>
            </a:r>
            <a:r>
              <a:rPr lang="en-US" dirty="0" err="1"/>
              <a:t>witter</a:t>
            </a:r>
            <a:r>
              <a:rPr lang="en-US" dirty="0"/>
              <a:t> to use AI </a:t>
            </a:r>
            <a:r>
              <a:rPr lang="en-US" dirty="0" err="1"/>
              <a:t>topols</a:t>
            </a:r>
            <a:r>
              <a:rPr lang="en-US" dirty="0"/>
              <a:t>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0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stl</a:t>
            </a:r>
            <a:r>
              <a:rPr lang="en-US" dirty="0"/>
              <a:t>… context ahead of time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sme</a:t>
            </a:r>
            <a:r>
              <a:rPr lang="en-US" dirty="0"/>
              <a:t> models….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40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8F5B9-0465-0652-F8C9-4C9F2C542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46C9-3125-5036-2C5B-67AA17361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A2BEA-7722-5FFF-FC3D-EFDAFF79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can do it, </a:t>
            </a:r>
            <a:r>
              <a:rPr lang="en-US" dirty="0" err="1"/>
              <a:t>burt</a:t>
            </a:r>
            <a:r>
              <a:rPr lang="en-US" dirty="0"/>
              <a:t> </a:t>
            </a:r>
            <a:r>
              <a:rPr lang="en-US" dirty="0" err="1"/>
              <a:t>lessso</a:t>
            </a:r>
            <a:r>
              <a:rPr lang="en-US" dirty="0"/>
              <a:t>.. But it’s up to you if it’s suitable…   if it’s fast it’s your </a:t>
            </a:r>
            <a:r>
              <a:rPr lang="en-US" dirty="0" err="1"/>
              <a:t>repsonsability</a:t>
            </a:r>
            <a:r>
              <a:rPr lang="en-US" dirty="0"/>
              <a:t> to reject … that is 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49D50-494F-352A-5AF4-9B65B7849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1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can do it, </a:t>
            </a:r>
            <a:r>
              <a:rPr lang="en-US" dirty="0" err="1"/>
              <a:t>burt</a:t>
            </a:r>
            <a:r>
              <a:rPr lang="en-US" dirty="0"/>
              <a:t> </a:t>
            </a:r>
            <a:r>
              <a:rPr lang="en-US" dirty="0" err="1"/>
              <a:t>lessso</a:t>
            </a:r>
            <a:r>
              <a:rPr lang="en-US" dirty="0"/>
              <a:t>.. But it’s up to you if it’s suitable…   if it’s fast it’s your </a:t>
            </a:r>
            <a:r>
              <a:rPr lang="en-US" dirty="0" err="1"/>
              <a:t>repsonsability</a:t>
            </a:r>
            <a:r>
              <a:rPr lang="en-US" dirty="0"/>
              <a:t> to reject … that is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2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experience this time…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, and you might get different answers for the same question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88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2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5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55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non AI slides?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Criteria: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is this a problem I solved with an LLM</a:t>
            </a:r>
            <a:br>
              <a:rPr lang="en-US" dirty="0"/>
            </a:br>
            <a:r>
              <a:rPr lang="en-US" dirty="0"/>
              <a:t>- is there some lesson that I can impart using this example and no other…</a:t>
            </a:r>
          </a:p>
          <a:p>
            <a:r>
              <a:rPr lang="en-US" dirty="0"/>
              <a:t>- Can you fit an </a:t>
            </a:r>
            <a:r>
              <a:rPr lang="en-US" dirty="0" err="1"/>
              <a:t>examplaination</a:t>
            </a:r>
            <a:r>
              <a:rPr lang="en-US" dirty="0"/>
              <a:t> in the amount of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5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07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is like using ALSA, it’s a C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F4F4F"/>
                </a:solidFill>
                <a:latin typeface="Cascadia Mono" panose="020B0609020000020004" pitchFamily="49" charset="0"/>
              </a:rPr>
              <a:t>SND_PCM_STREAM_CAPTURE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807D9-B3DA-4008-897E-C744C901041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2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far as I know this isn’t possible to do in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807D9-B3DA-4008-897E-C744C901041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3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02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going to talk about ham radio…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8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7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</a:t>
            </a:r>
            <a:r>
              <a:rPr lang="en-US" dirty="0" err="1"/>
              <a:t>tracket</a:t>
            </a:r>
            <a:r>
              <a:rPr lang="en-US" dirty="0"/>
              <a:t> and repeater… or border!!!!   Software…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4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8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 did I have to do???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2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a few only? Limit the text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these are the contexts I </a:t>
            </a:r>
            <a:r>
              <a:rPr lang="en-US" dirty="0" err="1"/>
              <a:t>feeded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ben: abstraction in general… cases.. System.. Broadly applicable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4EEF0-6D39-495E-988B-220DC4ABF2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6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26EB-4D5D-997B-70DD-3A2C9899D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003FD-0AD1-6B0B-67E5-162A6518A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8D85E-BE60-F4B0-F1FD-109330E1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88A2B-BF73-E3B4-6417-5A9A4961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50680-06B1-5F37-6889-C80E053A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0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F201-8DCE-60FB-40D7-B914A34A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0FD5B-AFF2-F4C8-7260-A6C54F441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A6AAC-EDAA-473C-B874-4FCAF15D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1A82-13CA-7277-0C2A-88E8A3C4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CC40C-B33D-E97C-E2C2-8ADB4C4C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1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0D941-BB1E-0C13-01AB-A04DA44CD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33995-43BD-0F66-9268-223B9A242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75493-129F-8520-37D1-4FCD8BD0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E6AB6-7E6A-55B6-5246-22A0C62F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5BF80-E2DF-40A8-8510-D1CCCFC2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3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F200-19E7-C118-3C98-3B67DF73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A9169-19CA-CD34-2B96-1094D4BEC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02C09-7F39-E3D2-307B-BF7B8EE2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27224-5569-0635-92D2-6CBBA562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05E81-D295-B662-93D4-6C22D9DB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8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350D-AC0A-2DA0-9C76-2B1962EB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C1F1-DF70-813E-45DF-C70EFB905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7D13C-7D99-0529-92F6-64DA558F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1782E-1D8B-214A-EDD0-2C55C901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40BE-3FDA-4DE0-FD15-7D8DEAB4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14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8954-B140-AC83-BB07-A58A4324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64C45-DA14-4623-050F-AB00BD4B0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EDC08-CC8A-8D98-D0F6-98D6AAFE4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20842-F5AE-107E-4963-7EB78A1F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C93D7-8553-E030-5674-D986AC7F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F9861-2287-34F5-8263-62AEA540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6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D26F-4763-D2EE-447A-2D000415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44D81-AC69-7607-D70A-5B2E6848E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EE43C-D974-FD01-396C-69437F598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E86BF-7820-F984-13A0-3FC914440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5D98A-5329-7ACE-ABF8-14B7068EB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0C4CA-35A9-78B5-50D1-CAD83A98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D607E-0148-2F2E-1782-E5FE8D73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74E07-0AF2-DE24-A97A-E9C802BA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2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9378-AF95-64CC-E311-1037B3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0A506-6434-086D-6C6D-34826B275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E7CD4-5153-C114-EF4D-A47C5822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76339-009D-75F3-08D4-F43B53CB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8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42D81-C758-0675-5CE0-17F269EE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A65AF-0C8B-EC42-00FC-E019FDFD5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1659C-63A8-65AE-2A97-AC65B4C0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7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0F02-616B-406A-BEA9-0F7C5B11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3CC77-9FE4-1B92-9270-ECED84937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96AD0-A2C6-735B-F9F2-19E7A8EF2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592F4-301E-BEAF-C370-6268982CE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33304-CAF5-5722-A4ED-6C5615D5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99864-BE93-6828-8713-3DD84201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4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9FE3-4163-58F3-C83B-94B8E472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A362F-D25F-40C2-F63C-9C0AC18E2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7EFA1-B795-943C-FB98-52AEBBC4B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08F72-395C-14D3-C598-D84BF0FFA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A5B54-481B-092B-0C2D-B7E15AB86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35237-FC80-3FD1-EE15-ADE01F4F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2368F0-3210-3740-721B-DD1DE321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20452-5997-3B4A-803C-D8AB6ED35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A7862-AAD6-1C7B-D879-C08381929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55D169-E087-4E19-8224-DDD33D66C47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2EC51-E56D-A2F0-3A78-17DA13140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3E696-8949-6C21-CD96-1F83102CD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1BA3A-B223-476F-9707-A2A213C1A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ntodirel/libaprstrack" TargetMode="External"/><Relationship Id="rId2" Type="http://schemas.openxmlformats.org/officeDocument/2006/relationships/hyperlink" Target="https://github.com/iontodirel/libaprsrout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business card&#10;&#10;AI-generated content may be incorrect.">
            <a:extLst>
              <a:ext uri="{FF2B5EF4-FFF2-40B4-BE49-F238E27FC236}">
                <a16:creationId xmlns:a16="http://schemas.microsoft.com/office/drawing/2014/main" id="{5B56606C-DC63-837A-5649-01226AC0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45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363C-63BB-77CC-9748-85C1E813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Daughterboard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B9887-78A2-D167-E202-0163A951A2F7}"/>
              </a:ext>
            </a:extLst>
          </p:cNvPr>
          <p:cNvSpPr/>
          <p:nvPr/>
        </p:nvSpPr>
        <p:spPr>
          <a:xfrm>
            <a:off x="2853016" y="2718712"/>
            <a:ext cx="2560770" cy="15862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MCU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508B09-A2A1-9304-002B-58CD1E7A7226}"/>
              </a:ext>
            </a:extLst>
          </p:cNvPr>
          <p:cNvSpPr/>
          <p:nvPr/>
        </p:nvSpPr>
        <p:spPr>
          <a:xfrm>
            <a:off x="9798420" y="5683087"/>
            <a:ext cx="1647719" cy="9810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Li-Po battery</a:t>
            </a:r>
            <a:br>
              <a:rPr lang="en-US" dirty="0"/>
            </a:br>
            <a:r>
              <a:rPr lang="en-US" sz="1400" dirty="0"/>
              <a:t>3.7V 6Wh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0C54B-AB3C-4D42-081E-958010A9E78A}"/>
              </a:ext>
            </a:extLst>
          </p:cNvPr>
          <p:cNvSpPr/>
          <p:nvPr/>
        </p:nvSpPr>
        <p:spPr>
          <a:xfrm>
            <a:off x="9798419" y="4424597"/>
            <a:ext cx="1647719" cy="981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Fuel Guage</a:t>
            </a:r>
            <a:br>
              <a:rPr lang="en-US" dirty="0"/>
            </a:br>
            <a:r>
              <a:rPr lang="en-US" sz="1400" dirty="0"/>
              <a:t>U and I sampling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A4B8E-0E78-BD5F-65BF-35632D9593A4}"/>
              </a:ext>
            </a:extLst>
          </p:cNvPr>
          <p:cNvSpPr/>
          <p:nvPr/>
        </p:nvSpPr>
        <p:spPr>
          <a:xfrm>
            <a:off x="9638849" y="2896236"/>
            <a:ext cx="1966860" cy="12420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charger</a:t>
            </a:r>
          </a:p>
          <a:p>
            <a:pPr algn="ctr"/>
            <a:r>
              <a:rPr lang="en-US" sz="1400" dirty="0"/>
              <a:t>1.5A, power path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D10BE-666B-4C5F-1E48-4CE5F6B9EF9E}"/>
              </a:ext>
            </a:extLst>
          </p:cNvPr>
          <p:cNvSpPr/>
          <p:nvPr/>
        </p:nvSpPr>
        <p:spPr>
          <a:xfrm>
            <a:off x="3309541" y="4626598"/>
            <a:ext cx="1647719" cy="9810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GNSS receiver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B26A9D-5644-D82C-67AD-6A259AE9046D}"/>
              </a:ext>
            </a:extLst>
          </p:cNvPr>
          <p:cNvSpPr/>
          <p:nvPr/>
        </p:nvSpPr>
        <p:spPr>
          <a:xfrm>
            <a:off x="7691264" y="1802925"/>
            <a:ext cx="1647719" cy="9810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Push-button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5227-2CF9-DD45-8D4A-ED2CF20C4531}"/>
              </a:ext>
            </a:extLst>
          </p:cNvPr>
          <p:cNvSpPr/>
          <p:nvPr/>
        </p:nvSpPr>
        <p:spPr>
          <a:xfrm>
            <a:off x="1746090" y="4747407"/>
            <a:ext cx="1250581" cy="739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Hot-start battery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CCA54A-A5D4-E210-F9EC-BDD3D255D5DF}"/>
              </a:ext>
            </a:extLst>
          </p:cNvPr>
          <p:cNvSpPr/>
          <p:nvPr/>
        </p:nvSpPr>
        <p:spPr>
          <a:xfrm>
            <a:off x="1073970" y="1988979"/>
            <a:ext cx="1250581" cy="739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CD8E71-657B-642E-BBF0-B63A8C708C2A}"/>
              </a:ext>
            </a:extLst>
          </p:cNvPr>
          <p:cNvSpPr/>
          <p:nvPr/>
        </p:nvSpPr>
        <p:spPr>
          <a:xfrm>
            <a:off x="7691265" y="3026727"/>
            <a:ext cx="1647719" cy="98107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Buck-boost</a:t>
            </a:r>
          </a:p>
          <a:p>
            <a:pPr algn="ctr"/>
            <a:r>
              <a:rPr lang="en-US" sz="1400" dirty="0"/>
              <a:t>2.1-5.5V to 5V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1E087-37F4-AAC7-5943-303BC35AE53E}"/>
              </a:ext>
            </a:extLst>
          </p:cNvPr>
          <p:cNvSpPr/>
          <p:nvPr/>
        </p:nvSpPr>
        <p:spPr>
          <a:xfrm>
            <a:off x="5743681" y="3026727"/>
            <a:ext cx="1647719" cy="98107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LDO</a:t>
            </a:r>
          </a:p>
          <a:p>
            <a:pPr algn="ctr"/>
            <a:r>
              <a:rPr lang="en-US" sz="1400" dirty="0"/>
              <a:t>3.3V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EDC966-AB83-2764-290B-BEB178D1DE38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H="1" flipV="1">
            <a:off x="10622279" y="5405671"/>
            <a:ext cx="1" cy="27741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6B54DA-3F66-2613-B080-105F7E86EDBB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10622279" y="4138293"/>
            <a:ext cx="0" cy="2863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9681B2-1BB4-E29F-30CD-FE00AE293A4B}"/>
              </a:ext>
            </a:extLst>
          </p:cNvPr>
          <p:cNvCxnSpPr>
            <a:stCxn id="9" idx="1"/>
            <a:endCxn id="14" idx="3"/>
          </p:cNvCxnSpPr>
          <p:nvPr/>
        </p:nvCxnSpPr>
        <p:spPr>
          <a:xfrm flipH="1" flipV="1">
            <a:off x="9338984" y="3517264"/>
            <a:ext cx="29986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D16F7C-8EB6-D702-25AE-B9EB6F50B34F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flipH="1" flipV="1">
            <a:off x="8515124" y="2783999"/>
            <a:ext cx="1" cy="2427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7FC338-0526-589B-95CF-8334AF91A61B}"/>
              </a:ext>
            </a:extLst>
          </p:cNvPr>
          <p:cNvCxnSpPr>
            <a:stCxn id="14" idx="1"/>
            <a:endCxn id="15" idx="3"/>
          </p:cNvCxnSpPr>
          <p:nvPr/>
        </p:nvCxnSpPr>
        <p:spPr>
          <a:xfrm flipH="1">
            <a:off x="7391400" y="3517264"/>
            <a:ext cx="2998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04BA51-59FC-529D-2B32-A11775AAB87B}"/>
              </a:ext>
            </a:extLst>
          </p:cNvPr>
          <p:cNvCxnSpPr>
            <a:stCxn id="15" idx="1"/>
            <a:endCxn id="6" idx="3"/>
          </p:cNvCxnSpPr>
          <p:nvPr/>
        </p:nvCxnSpPr>
        <p:spPr>
          <a:xfrm flipH="1" flipV="1">
            <a:off x="5413786" y="3511825"/>
            <a:ext cx="329895" cy="5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2832B8-FEBA-CE25-A223-5ADF5E6DC93D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V="1">
            <a:off x="4133401" y="4304938"/>
            <a:ext cx="0" cy="321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676483-2186-E743-B48A-9C4BCD951F66}"/>
              </a:ext>
            </a:extLst>
          </p:cNvPr>
          <p:cNvSpPr/>
          <p:nvPr/>
        </p:nvSpPr>
        <p:spPr>
          <a:xfrm>
            <a:off x="875402" y="3021288"/>
            <a:ext cx="1647719" cy="9810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RTC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10D94C-B6DC-3623-2B2D-B4F1ECAC1549}"/>
              </a:ext>
            </a:extLst>
          </p:cNvPr>
          <p:cNvCxnSpPr>
            <a:stCxn id="13" idx="2"/>
            <a:endCxn id="45" idx="0"/>
          </p:cNvCxnSpPr>
          <p:nvPr/>
        </p:nvCxnSpPr>
        <p:spPr>
          <a:xfrm>
            <a:off x="1699261" y="2728435"/>
            <a:ext cx="1" cy="292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FF78E0-7D71-5A58-20BC-3B187B9B5DD6}"/>
              </a:ext>
            </a:extLst>
          </p:cNvPr>
          <p:cNvCxnSpPr>
            <a:stCxn id="45" idx="3"/>
            <a:endCxn id="6" idx="1"/>
          </p:cNvCxnSpPr>
          <p:nvPr/>
        </p:nvCxnSpPr>
        <p:spPr>
          <a:xfrm>
            <a:off x="2523121" y="3511825"/>
            <a:ext cx="3298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84EE382-FCAA-C451-C9D8-4865EE53E338}"/>
              </a:ext>
            </a:extLst>
          </p:cNvPr>
          <p:cNvSpPr txBox="1"/>
          <p:nvPr/>
        </p:nvSpPr>
        <p:spPr>
          <a:xfrm>
            <a:off x="2492232" y="3543069"/>
            <a:ext cx="721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I2C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B20D97-C708-B2B7-A118-E09F9228ED3A}"/>
              </a:ext>
            </a:extLst>
          </p:cNvPr>
          <p:cNvSpPr txBox="1"/>
          <p:nvPr/>
        </p:nvSpPr>
        <p:spPr>
          <a:xfrm>
            <a:off x="4133400" y="4338810"/>
            <a:ext cx="5766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UART3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0D5C8B7-A1E0-3FF4-246E-29A9FD168909}"/>
              </a:ext>
            </a:extLst>
          </p:cNvPr>
          <p:cNvSpPr/>
          <p:nvPr/>
        </p:nvSpPr>
        <p:spPr>
          <a:xfrm>
            <a:off x="1353833" y="6162056"/>
            <a:ext cx="4641971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Flexible interconnect 1</a:t>
            </a:r>
          </a:p>
          <a:p>
            <a:pPr algn="ctr"/>
            <a:r>
              <a:rPr lang="en-US" sz="1400" dirty="0"/>
              <a:t>UART1, UART2, USB_VBUS, +3.3V, TESTTX, DCD, RXT</a:t>
            </a:r>
            <a:endParaRPr lang="en-US" dirty="0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97D20A8-9807-3215-6145-CCDB0DEFB521}"/>
              </a:ext>
            </a:extLst>
          </p:cNvPr>
          <p:cNvCxnSpPr>
            <a:stCxn id="6" idx="0"/>
            <a:endCxn id="11" idx="1"/>
          </p:cNvCxnSpPr>
          <p:nvPr/>
        </p:nvCxnSpPr>
        <p:spPr>
          <a:xfrm rot="5400000" flipH="1" flipV="1">
            <a:off x="5699707" y="727156"/>
            <a:ext cx="425250" cy="3557863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607F54E-2D01-08B0-8956-85FC2BB907EE}"/>
              </a:ext>
            </a:extLst>
          </p:cNvPr>
          <p:cNvSpPr txBox="1"/>
          <p:nvPr/>
        </p:nvSpPr>
        <p:spPr>
          <a:xfrm>
            <a:off x="5843326" y="2029433"/>
            <a:ext cx="13246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SOFT POWER-OFF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B526FA-A745-AFDB-F4BE-8921BEBD66D0}"/>
              </a:ext>
            </a:extLst>
          </p:cNvPr>
          <p:cNvSpPr txBox="1"/>
          <p:nvPr/>
        </p:nvSpPr>
        <p:spPr>
          <a:xfrm>
            <a:off x="6181163" y="2711335"/>
            <a:ext cx="131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TLV70033v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8D6038-D574-39EE-4C22-410E2B76E33F}"/>
              </a:ext>
            </a:extLst>
          </p:cNvPr>
          <p:cNvSpPr txBox="1"/>
          <p:nvPr/>
        </p:nvSpPr>
        <p:spPr>
          <a:xfrm>
            <a:off x="8114146" y="4077200"/>
            <a:ext cx="131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ADP2503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B9CA87-DD29-E9E1-0A60-7CDA0F4590F2}"/>
              </a:ext>
            </a:extLst>
          </p:cNvPr>
          <p:cNvSpPr txBox="1"/>
          <p:nvPr/>
        </p:nvSpPr>
        <p:spPr>
          <a:xfrm>
            <a:off x="8144872" y="1478296"/>
            <a:ext cx="131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MAX16150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D756C0-7C08-D358-05D6-F833DD616096}"/>
              </a:ext>
            </a:extLst>
          </p:cNvPr>
          <p:cNvSpPr txBox="1"/>
          <p:nvPr/>
        </p:nvSpPr>
        <p:spPr>
          <a:xfrm>
            <a:off x="10293203" y="2587907"/>
            <a:ext cx="131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BQ24075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7F4A85-4808-46BC-D807-0567AB4CF1B8}"/>
              </a:ext>
            </a:extLst>
          </p:cNvPr>
          <p:cNvSpPr txBox="1"/>
          <p:nvPr/>
        </p:nvSpPr>
        <p:spPr>
          <a:xfrm>
            <a:off x="3868688" y="5683087"/>
            <a:ext cx="563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M8Q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FB37C4-AA41-BD21-2492-B4A2ED5C95B3}"/>
              </a:ext>
            </a:extLst>
          </p:cNvPr>
          <p:cNvSpPr txBox="1"/>
          <p:nvPr/>
        </p:nvSpPr>
        <p:spPr>
          <a:xfrm rot="16200000">
            <a:off x="9132162" y="4707797"/>
            <a:ext cx="912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BQ27427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D29536-A305-204B-684B-1DFB7010CD72}"/>
              </a:ext>
            </a:extLst>
          </p:cNvPr>
          <p:cNvSpPr txBox="1"/>
          <p:nvPr/>
        </p:nvSpPr>
        <p:spPr>
          <a:xfrm>
            <a:off x="1328313" y="4059035"/>
            <a:ext cx="131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MCP7940N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BD4AC6-FDFF-7112-A8CF-FB2EFEB0C10A}"/>
              </a:ext>
            </a:extLst>
          </p:cNvPr>
          <p:cNvSpPr txBox="1"/>
          <p:nvPr/>
        </p:nvSpPr>
        <p:spPr>
          <a:xfrm>
            <a:off x="1426299" y="1690688"/>
            <a:ext cx="898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CR1025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A705E2-35D3-052E-0F73-5637A81ADAB4}"/>
              </a:ext>
            </a:extLst>
          </p:cNvPr>
          <p:cNvSpPr txBox="1"/>
          <p:nvPr/>
        </p:nvSpPr>
        <p:spPr>
          <a:xfrm>
            <a:off x="1997035" y="5561889"/>
            <a:ext cx="131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ML414H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DACAA2E-A000-E95E-0A70-1FC8CB2B02B3}"/>
              </a:ext>
            </a:extLst>
          </p:cNvPr>
          <p:cNvSpPr/>
          <p:nvPr/>
        </p:nvSpPr>
        <p:spPr>
          <a:xfrm>
            <a:off x="5222345" y="4612952"/>
            <a:ext cx="1647719" cy="9810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Sensor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23A7758-6637-B249-9CB1-846D9EEC4024}"/>
              </a:ext>
            </a:extLst>
          </p:cNvPr>
          <p:cNvCxnSpPr>
            <a:stCxn id="77" idx="0"/>
          </p:cNvCxnSpPr>
          <p:nvPr/>
        </p:nvCxnSpPr>
        <p:spPr>
          <a:xfrm flipH="1" flipV="1">
            <a:off x="6046204" y="4404360"/>
            <a:ext cx="1" cy="208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06218F8-D4AE-0A86-8EFE-F0A16428EA1E}"/>
              </a:ext>
            </a:extLst>
          </p:cNvPr>
          <p:cNvSpPr txBox="1"/>
          <p:nvPr/>
        </p:nvSpPr>
        <p:spPr>
          <a:xfrm>
            <a:off x="5613370" y="4315815"/>
            <a:ext cx="721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I2C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3242E6-013D-284E-EB0A-3F9BE5C1808E}"/>
              </a:ext>
            </a:extLst>
          </p:cNvPr>
          <p:cNvSpPr txBox="1"/>
          <p:nvPr/>
        </p:nvSpPr>
        <p:spPr>
          <a:xfrm>
            <a:off x="5771832" y="5683087"/>
            <a:ext cx="109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BME280</a:t>
            </a:r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457897D0-44A1-2CB0-94BD-99E7D11F3AF5}"/>
              </a:ext>
            </a:extLst>
          </p:cNvPr>
          <p:cNvSpPr/>
          <p:nvPr/>
        </p:nvSpPr>
        <p:spPr>
          <a:xfrm>
            <a:off x="580071" y="1699636"/>
            <a:ext cx="6505203" cy="4222245"/>
          </a:xfrm>
          <a:prstGeom prst="corner">
            <a:avLst>
              <a:gd name="adj1" fmla="val 38361"/>
              <a:gd name="adj2" fmla="val 118725"/>
            </a:avLst>
          </a:prstGeom>
          <a:solidFill>
            <a:schemeClr val="accent2">
              <a:lumMod val="40000"/>
              <a:lumOff val="60000"/>
              <a:alpha val="24000"/>
            </a:schemeClr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4AEC71-5A06-0894-63FF-A3C251EC544E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996671" y="5117135"/>
            <a:ext cx="31287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BFFDCE-654C-EEA7-33D2-44FC7F6BBB4D}"/>
              </a:ext>
            </a:extLst>
          </p:cNvPr>
          <p:cNvSpPr txBox="1"/>
          <p:nvPr/>
        </p:nvSpPr>
        <p:spPr>
          <a:xfrm>
            <a:off x="2634016" y="2372080"/>
            <a:ext cx="1718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ESP32-WROOM-32E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A3563C-E69D-C1B6-CA9D-D56C7E9B3894}"/>
              </a:ext>
            </a:extLst>
          </p:cNvPr>
          <p:cNvSpPr/>
          <p:nvPr/>
        </p:nvSpPr>
        <p:spPr>
          <a:xfrm>
            <a:off x="6226731" y="6177923"/>
            <a:ext cx="3230647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Flexible interconnect 2</a:t>
            </a:r>
          </a:p>
          <a:p>
            <a:pPr algn="ctr"/>
            <a:r>
              <a:rPr lang="en-US" sz="1400" dirty="0"/>
              <a:t>USB_VBUS, +5V, USB CC1 &amp; CC2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2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777864-955C-A696-8742-D2A01B69CC27}"/>
              </a:ext>
            </a:extLst>
          </p:cNvPr>
          <p:cNvSpPr/>
          <p:nvPr/>
        </p:nvSpPr>
        <p:spPr>
          <a:xfrm>
            <a:off x="1899360" y="4993058"/>
            <a:ext cx="8205216" cy="1793002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345CC-9BAB-1EA5-B065-E51DB692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and tracker software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43779-2460-097B-382C-BC4DFE854B38}"/>
              </a:ext>
            </a:extLst>
          </p:cNvPr>
          <p:cNvSpPr/>
          <p:nvPr/>
        </p:nvSpPr>
        <p:spPr>
          <a:xfrm>
            <a:off x="2850651" y="3402907"/>
            <a:ext cx="2956370" cy="5749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 routines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275E4B-F766-3473-CA34-232C90C74CAB}"/>
              </a:ext>
            </a:extLst>
          </p:cNvPr>
          <p:cNvSpPr/>
          <p:nvPr/>
        </p:nvSpPr>
        <p:spPr>
          <a:xfrm>
            <a:off x="2850651" y="4163115"/>
            <a:ext cx="2956370" cy="5749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Frame 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DB03BB-9284-3A4E-3E34-511A99CE8AEA}"/>
              </a:ext>
            </a:extLst>
          </p:cNvPr>
          <p:cNvSpPr/>
          <p:nvPr/>
        </p:nvSpPr>
        <p:spPr>
          <a:xfrm>
            <a:off x="6192687" y="6007966"/>
            <a:ext cx="2908879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Modem mainboard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E12BA4-9CB1-5C6E-692F-A4E14E5F2428}"/>
              </a:ext>
            </a:extLst>
          </p:cNvPr>
          <p:cNvSpPr/>
          <p:nvPr/>
        </p:nvSpPr>
        <p:spPr>
          <a:xfrm>
            <a:off x="2850651" y="2642699"/>
            <a:ext cx="2956370" cy="5749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7FEFAE-0C69-EF3B-4A28-DF6BDFF30239}"/>
              </a:ext>
            </a:extLst>
          </p:cNvPr>
          <p:cNvSpPr/>
          <p:nvPr/>
        </p:nvSpPr>
        <p:spPr>
          <a:xfrm>
            <a:off x="2850651" y="1865200"/>
            <a:ext cx="2956370" cy="5749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CC1A92-607B-5405-B885-4E039C2FBBF3}"/>
              </a:ext>
            </a:extLst>
          </p:cNvPr>
          <p:cNvSpPr/>
          <p:nvPr/>
        </p:nvSpPr>
        <p:spPr>
          <a:xfrm>
            <a:off x="2850651" y="6007966"/>
            <a:ext cx="2908879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GNSS receiver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AD1A9-7D8F-04EE-96A9-81B9B26CE812}"/>
              </a:ext>
            </a:extLst>
          </p:cNvPr>
          <p:cNvSpPr/>
          <p:nvPr/>
        </p:nvSpPr>
        <p:spPr>
          <a:xfrm>
            <a:off x="2850650" y="5247758"/>
            <a:ext cx="2908879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BC83C-B9C1-0D60-1E69-99ED8E064B88}"/>
              </a:ext>
            </a:extLst>
          </p:cNvPr>
          <p:cNvSpPr/>
          <p:nvPr/>
        </p:nvSpPr>
        <p:spPr>
          <a:xfrm>
            <a:off x="6145196" y="4163114"/>
            <a:ext cx="2956370" cy="5749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Frame decoder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A6A826-9972-2668-AA90-BD65FD97B7D7}"/>
              </a:ext>
            </a:extLst>
          </p:cNvPr>
          <p:cNvGrpSpPr/>
          <p:nvPr/>
        </p:nvGrpSpPr>
        <p:grpSpPr>
          <a:xfrm>
            <a:off x="6145196" y="1878349"/>
            <a:ext cx="2956370" cy="1335125"/>
            <a:chOff x="5551865" y="2931414"/>
            <a:chExt cx="2904627" cy="13351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49B2C-0442-62DE-E25A-493E5A654AAA}"/>
                </a:ext>
              </a:extLst>
            </p:cNvPr>
            <p:cNvSpPr/>
            <p:nvPr/>
          </p:nvSpPr>
          <p:spPr>
            <a:xfrm>
              <a:off x="5551865" y="2931414"/>
              <a:ext cx="2904627" cy="133512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16C167-3E77-8135-A450-7E75429B1C8C}"/>
                </a:ext>
              </a:extLst>
            </p:cNvPr>
            <p:cNvSpPr/>
            <p:nvPr/>
          </p:nvSpPr>
          <p:spPr>
            <a:xfrm>
              <a:off x="5975835" y="3193127"/>
              <a:ext cx="2056685" cy="3438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n-N router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0841B-F6B6-2992-18BA-C418FCE4A2F8}"/>
                </a:ext>
              </a:extLst>
            </p:cNvPr>
            <p:cNvSpPr/>
            <p:nvPr/>
          </p:nvSpPr>
          <p:spPr>
            <a:xfrm>
              <a:off x="5975838" y="3722258"/>
              <a:ext cx="2056685" cy="3438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explicit router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4C431-0A5B-0AD1-8239-91A7FB94E1E9}"/>
              </a:ext>
            </a:extLst>
          </p:cNvPr>
          <p:cNvSpPr/>
          <p:nvPr/>
        </p:nvSpPr>
        <p:spPr>
          <a:xfrm>
            <a:off x="6145196" y="3406539"/>
            <a:ext cx="2956370" cy="5749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AAD914-6239-3634-B27D-5B6E9FA6AE74}"/>
              </a:ext>
            </a:extLst>
          </p:cNvPr>
          <p:cNvSpPr txBox="1"/>
          <p:nvPr/>
        </p:nvSpPr>
        <p:spPr>
          <a:xfrm>
            <a:off x="907628" y="4242823"/>
            <a:ext cx="17739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Low level framing interfacing with the modem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059CE8-0B7C-D1E2-497C-3A7AB43DA378}"/>
              </a:ext>
            </a:extLst>
          </p:cNvPr>
          <p:cNvSpPr txBox="1"/>
          <p:nvPr/>
        </p:nvSpPr>
        <p:spPr>
          <a:xfrm>
            <a:off x="907628" y="3524683"/>
            <a:ext cx="17739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Low level free functions for</a:t>
            </a:r>
          </a:p>
          <a:p>
            <a:r>
              <a:rPr lang="en-US" sz="1050" dirty="0"/>
              <a:t>encoding data into packet components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C83EA-FED4-02C9-3085-08A629E6739E}"/>
              </a:ext>
            </a:extLst>
          </p:cNvPr>
          <p:cNvSpPr txBox="1"/>
          <p:nvPr/>
        </p:nvSpPr>
        <p:spPr>
          <a:xfrm>
            <a:off x="10285821" y="5658726"/>
            <a:ext cx="1773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Hardware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FC812D-6670-A37D-D43E-93DB038F417B}"/>
              </a:ext>
            </a:extLst>
          </p:cNvPr>
          <p:cNvSpPr/>
          <p:nvPr/>
        </p:nvSpPr>
        <p:spPr>
          <a:xfrm>
            <a:off x="6192687" y="5247758"/>
            <a:ext cx="2908879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sensor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E34082-FCE9-BA04-BE74-EECE69308400}"/>
              </a:ext>
            </a:extLst>
          </p:cNvPr>
          <p:cNvSpPr txBox="1"/>
          <p:nvPr/>
        </p:nvSpPr>
        <p:spPr>
          <a:xfrm>
            <a:off x="907628" y="2799835"/>
            <a:ext cx="17739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Encoding data into packets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20EBA5-0F72-8867-080D-1F2D40F9BCBD}"/>
              </a:ext>
            </a:extLst>
          </p:cNvPr>
          <p:cNvSpPr txBox="1"/>
          <p:nvPr/>
        </p:nvSpPr>
        <p:spPr>
          <a:xfrm>
            <a:off x="907628" y="1975375"/>
            <a:ext cx="17739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Use GPS data and decide when to send a packet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D921CE-236A-F2E2-3CEB-9910A8BCE7DE}"/>
              </a:ext>
            </a:extLst>
          </p:cNvPr>
          <p:cNvSpPr txBox="1"/>
          <p:nvPr/>
        </p:nvSpPr>
        <p:spPr>
          <a:xfrm>
            <a:off x="9270652" y="1970632"/>
            <a:ext cx="2030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Packet router. Transform input packets and ready their routing into the network: insert router address, decrement hop count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8DAB5-C5ED-6475-2F58-B57172032438}"/>
              </a:ext>
            </a:extLst>
          </p:cNvPr>
          <p:cNvSpPr txBox="1"/>
          <p:nvPr/>
        </p:nvSpPr>
        <p:spPr>
          <a:xfrm>
            <a:off x="9270653" y="3579750"/>
            <a:ext cx="2030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Dedupe handling and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37813-C95A-3356-6EF3-0FF83CE5B1B2}"/>
              </a:ext>
            </a:extLst>
          </p:cNvPr>
          <p:cNvSpPr txBox="1"/>
          <p:nvPr/>
        </p:nvSpPr>
        <p:spPr>
          <a:xfrm>
            <a:off x="9271789" y="4205613"/>
            <a:ext cx="17739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Convert frames into plain text packets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E95D9-CF64-9E16-292B-C16311353C7D}"/>
              </a:ext>
            </a:extLst>
          </p:cNvPr>
          <p:cNvSpPr txBox="1"/>
          <p:nvPr/>
        </p:nvSpPr>
        <p:spPr>
          <a:xfrm>
            <a:off x="3761540" y="1381069"/>
            <a:ext cx="113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Tracker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32811A-FD31-B460-1EA0-DD7874ED6C2E}"/>
              </a:ext>
            </a:extLst>
          </p:cNvPr>
          <p:cNvSpPr txBox="1"/>
          <p:nvPr/>
        </p:nvSpPr>
        <p:spPr>
          <a:xfrm>
            <a:off x="6884673" y="1379291"/>
            <a:ext cx="152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Repeater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133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1694-5AFD-D2C6-3E93-7FB54A204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0BBD9-32EB-9C37-748E-1ABF1C25F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6F459-1293-7AAC-8611-47149882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623B2-6E07-0764-B112-D9D758EC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GPIO planning</a:t>
            </a:r>
          </a:p>
          <a:p>
            <a:r>
              <a:rPr lang="en-US" dirty="0"/>
              <a:t>GPIO programming</a:t>
            </a:r>
          </a:p>
          <a:p>
            <a:r>
              <a:rPr lang="en-US" dirty="0"/>
              <a:t>Making C++ libraries embedded friendly</a:t>
            </a:r>
          </a:p>
          <a:p>
            <a:pPr lvl="1"/>
            <a:r>
              <a:rPr lang="en-US" dirty="0"/>
              <a:t>Runtime throughput</a:t>
            </a:r>
          </a:p>
          <a:p>
            <a:pPr lvl="1"/>
            <a:r>
              <a:rPr lang="en-US" dirty="0"/>
              <a:t>Memory allocations</a:t>
            </a:r>
          </a:p>
          <a:p>
            <a:r>
              <a:rPr lang="en-US" dirty="0"/>
              <a:t>Support UTF8 in an API designed for ASCII</a:t>
            </a:r>
          </a:p>
          <a:p>
            <a:r>
              <a:rPr lang="en-US" dirty="0"/>
              <a:t>GPS and Tracker simulator</a:t>
            </a:r>
          </a:p>
          <a:p>
            <a:r>
              <a:rPr lang="en-US" dirty="0"/>
              <a:t>Finding USB serial ports</a:t>
            </a:r>
          </a:p>
          <a:p>
            <a:endParaRPr lang="en-US" dirty="0"/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E4DC521D-B8C9-C01B-2136-EF2EA4D6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29" y="79229"/>
            <a:ext cx="759542" cy="7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54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6693-A664-5F40-4D4C-F96C5167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1C831-396D-33F5-9B1E-ECDF88AE2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9546-A642-55C5-3B2D-5D9C0E73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2E24-C62E-F9B0-68C4-C470AD415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the talk we will use these icons</a:t>
            </a:r>
          </a:p>
          <a:p>
            <a:r>
              <a:rPr lang="en-US" dirty="0"/>
              <a:t>AI generated icons for this presentation</a:t>
            </a:r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E2C0BB5E-DEB3-61E8-4B99-8AA2948C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4400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CD9B5A1-0564-9C65-D62E-9F0ABC6882FE}"/>
              </a:ext>
            </a:extLst>
          </p:cNvPr>
          <p:cNvGrpSpPr/>
          <p:nvPr/>
        </p:nvGrpSpPr>
        <p:grpSpPr>
          <a:xfrm>
            <a:off x="9246870" y="2983316"/>
            <a:ext cx="2747010" cy="3485674"/>
            <a:chOff x="9246870" y="2983316"/>
            <a:chExt cx="2747010" cy="3485674"/>
          </a:xfrm>
        </p:grpSpPr>
        <p:pic>
          <p:nvPicPr>
            <p:cNvPr id="5132" name="Picture 12" descr="Generated image">
              <a:extLst>
                <a:ext uri="{FF2B5EF4-FFF2-40B4-BE49-F238E27FC236}">
                  <a16:creationId xmlns:a16="http://schemas.microsoft.com/office/drawing/2014/main" id="{654F7FE1-24CE-49D2-1D25-DA2727702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6870" y="2983316"/>
              <a:ext cx="2747010" cy="2747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3145-2C1E-FD86-9C07-F35C61ED7328}"/>
                </a:ext>
              </a:extLst>
            </p:cNvPr>
            <p:cNvSpPr txBox="1"/>
            <p:nvPr/>
          </p:nvSpPr>
          <p:spPr>
            <a:xfrm>
              <a:off x="10021529" y="5730326"/>
              <a:ext cx="1504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Lessons</a:t>
              </a:r>
              <a:br>
                <a:rPr lang="en-US" sz="1400" dirty="0"/>
              </a:br>
              <a:r>
                <a:rPr lang="en-US" sz="1400" dirty="0"/>
                <a:t>Successes &amp; Opportunities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FFD22-FCDE-3227-1C5B-5707958A061B}"/>
              </a:ext>
            </a:extLst>
          </p:cNvPr>
          <p:cNvGrpSpPr/>
          <p:nvPr/>
        </p:nvGrpSpPr>
        <p:grpSpPr>
          <a:xfrm>
            <a:off x="6907530" y="3233426"/>
            <a:ext cx="2458800" cy="2943537"/>
            <a:chOff x="6907530" y="3233426"/>
            <a:chExt cx="2458800" cy="2943537"/>
          </a:xfrm>
        </p:grpSpPr>
        <p:pic>
          <p:nvPicPr>
            <p:cNvPr id="5130" name="Picture 10" descr="Generated image">
              <a:extLst>
                <a:ext uri="{FF2B5EF4-FFF2-40B4-BE49-F238E27FC236}">
                  <a16:creationId xmlns:a16="http://schemas.microsoft.com/office/drawing/2014/main" id="{B6507BD3-8B7F-CE42-D32B-319B36098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530" y="3233426"/>
              <a:ext cx="2458800" cy="245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5E5A2-1B17-BCBA-8884-3CC44C74B5CE}"/>
                </a:ext>
              </a:extLst>
            </p:cNvPr>
            <p:cNvSpPr txBox="1"/>
            <p:nvPr/>
          </p:nvSpPr>
          <p:spPr>
            <a:xfrm>
              <a:off x="7742534" y="5869186"/>
              <a:ext cx="150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Solution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03528B-B1E8-09B4-12DD-4270CD785787}"/>
              </a:ext>
            </a:extLst>
          </p:cNvPr>
          <p:cNvGrpSpPr/>
          <p:nvPr/>
        </p:nvGrpSpPr>
        <p:grpSpPr>
          <a:xfrm>
            <a:off x="2486700" y="3168430"/>
            <a:ext cx="2552700" cy="2999337"/>
            <a:chOff x="4522470" y="3177626"/>
            <a:chExt cx="2552700" cy="2999337"/>
          </a:xfrm>
        </p:grpSpPr>
        <p:pic>
          <p:nvPicPr>
            <p:cNvPr id="5126" name="Picture 6" descr="Generated image">
              <a:extLst>
                <a:ext uri="{FF2B5EF4-FFF2-40B4-BE49-F238E27FC236}">
                  <a16:creationId xmlns:a16="http://schemas.microsoft.com/office/drawing/2014/main" id="{79401F8B-9462-BAA5-3483-D29EA7410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2470" y="3177626"/>
              <a:ext cx="2552700" cy="255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79E21-8964-463F-EDC6-83E8EEF28C4D}"/>
                </a:ext>
              </a:extLst>
            </p:cNvPr>
            <p:cNvSpPr txBox="1"/>
            <p:nvPr/>
          </p:nvSpPr>
          <p:spPr>
            <a:xfrm>
              <a:off x="5403194" y="5869186"/>
              <a:ext cx="150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Goals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6C5F62-1838-C5F3-172F-33D4F4F52426}"/>
              </a:ext>
            </a:extLst>
          </p:cNvPr>
          <p:cNvGrpSpPr/>
          <p:nvPr/>
        </p:nvGrpSpPr>
        <p:grpSpPr>
          <a:xfrm>
            <a:off x="407790" y="3206530"/>
            <a:ext cx="2476500" cy="2970433"/>
            <a:chOff x="2443560" y="3215726"/>
            <a:chExt cx="2476500" cy="2970433"/>
          </a:xfrm>
        </p:grpSpPr>
        <p:pic>
          <p:nvPicPr>
            <p:cNvPr id="5122" name="Picture 2" descr="Generated image">
              <a:extLst>
                <a:ext uri="{FF2B5EF4-FFF2-40B4-BE49-F238E27FC236}">
                  <a16:creationId xmlns:a16="http://schemas.microsoft.com/office/drawing/2014/main" id="{20FF0871-6469-6700-B8EB-01DF68A14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560" y="3215726"/>
              <a:ext cx="2476500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4EDBC0-50F1-1BB4-2393-13F1D401629A}"/>
                </a:ext>
              </a:extLst>
            </p:cNvPr>
            <p:cNvSpPr txBox="1"/>
            <p:nvPr/>
          </p:nvSpPr>
          <p:spPr>
            <a:xfrm>
              <a:off x="3303453" y="5878382"/>
              <a:ext cx="1121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Task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6076F3-6ABE-6D50-DF80-1F2E0405C419}"/>
              </a:ext>
            </a:extLst>
          </p:cNvPr>
          <p:cNvGrpSpPr/>
          <p:nvPr/>
        </p:nvGrpSpPr>
        <p:grpSpPr>
          <a:xfrm>
            <a:off x="5059680" y="3562089"/>
            <a:ext cx="2011680" cy="2585622"/>
            <a:chOff x="5059680" y="3562089"/>
            <a:chExt cx="2011680" cy="2585622"/>
          </a:xfrm>
        </p:grpSpPr>
        <p:pic>
          <p:nvPicPr>
            <p:cNvPr id="4" name="Picture 3" descr="Generated image">
              <a:extLst>
                <a:ext uri="{FF2B5EF4-FFF2-40B4-BE49-F238E27FC236}">
                  <a16:creationId xmlns:a16="http://schemas.microsoft.com/office/drawing/2014/main" id="{8E427195-A774-3E63-0B23-1AD47F012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680" y="3562089"/>
              <a:ext cx="2011680" cy="2011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98828-66E1-D608-4CE7-5AAECA0FE038}"/>
                </a:ext>
              </a:extLst>
            </p:cNvPr>
            <p:cNvSpPr txBox="1"/>
            <p:nvPr/>
          </p:nvSpPr>
          <p:spPr>
            <a:xfrm>
              <a:off x="5554979" y="5839934"/>
              <a:ext cx="150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AI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19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BECE-F264-32C9-FB39-62477C0B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4598-0EFC-8A4B-AD0A-4EA8EFBA5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9C7F-030F-7CCF-D57A-81BB45F9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FACA7-9D91-E949-8242-DCE20E1CE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en-US" dirty="0"/>
              <a:t>Web Chat Interfaces, ex: Chat GPT, Claude</a:t>
            </a:r>
          </a:p>
          <a:p>
            <a:r>
              <a:rPr lang="en-US" dirty="0"/>
              <a:t>Chat interfaces with development context, ex: Copilot</a:t>
            </a:r>
          </a:p>
          <a:p>
            <a:r>
              <a:rPr lang="en-US" dirty="0"/>
              <a:t>Integrated AI features: on the fly docs, explain error, completions</a:t>
            </a:r>
          </a:p>
          <a:p>
            <a:r>
              <a:rPr lang="en-US" dirty="0"/>
              <a:t>Chat in agent mode</a:t>
            </a:r>
          </a:p>
          <a:p>
            <a:r>
              <a:rPr lang="en-US" dirty="0"/>
              <a:t>Async Agents</a:t>
            </a:r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ADC6E636-5B29-D08C-2292-ACEB1FAC3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4400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467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09AA-2881-881F-6AF3-E23376FD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B004-7F18-A1A8-0909-F54681DB7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4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69C5ADAA-E111-DDF3-139B-221778D29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29" y="79229"/>
            <a:ext cx="759542" cy="7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528364-5FEC-113D-7A07-8449255A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ESP32-WROOM-32E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0CF1-9E13-3755-5B53-7E8FD98B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3126"/>
          </a:xfrm>
        </p:spPr>
        <p:txBody>
          <a:bodyPr>
            <a:normAutofit/>
          </a:bodyPr>
          <a:lstStyle/>
          <a:p>
            <a:r>
              <a:rPr lang="en-US" dirty="0"/>
              <a:t>47 pins</a:t>
            </a:r>
          </a:p>
          <a:p>
            <a:r>
              <a:rPr lang="en-US" dirty="0"/>
              <a:t>12 pins are GND</a:t>
            </a:r>
          </a:p>
          <a:p>
            <a:r>
              <a:rPr lang="en-US" dirty="0"/>
              <a:t>7 pins are unconnected</a:t>
            </a:r>
          </a:p>
          <a:p>
            <a:r>
              <a:rPr lang="en-US" dirty="0"/>
              <a:t>6 pin are strapping pins</a:t>
            </a:r>
          </a:p>
          <a:p>
            <a:pPr lvl="1"/>
            <a:r>
              <a:rPr lang="en-US" dirty="0"/>
              <a:t>These are special purpose and control the boot</a:t>
            </a:r>
          </a:p>
          <a:p>
            <a:pPr lvl="1"/>
            <a:r>
              <a:rPr lang="en-US" dirty="0"/>
              <a:t>They might be autoconfigured to be pulled up</a:t>
            </a:r>
          </a:p>
          <a:p>
            <a:pPr lvl="1"/>
            <a:r>
              <a:rPr lang="en-US" dirty="0"/>
              <a:t>They should not be pulled up or down as could interrupt the boot</a:t>
            </a:r>
          </a:p>
          <a:p>
            <a:pPr lvl="1"/>
            <a:r>
              <a:rPr lang="en-US" dirty="0"/>
              <a:t>EN pin needs an external pull-up resistor during normal operation</a:t>
            </a:r>
          </a:p>
          <a:p>
            <a:pPr lvl="1"/>
            <a:r>
              <a:rPr lang="en-US" dirty="0"/>
              <a:t>Usually, should be avoided</a:t>
            </a:r>
          </a:p>
          <a:p>
            <a:r>
              <a:rPr lang="en-US" dirty="0"/>
              <a:t>4 pins are GPIO in but not out</a:t>
            </a:r>
          </a:p>
          <a:p>
            <a:endParaRPr lang="en-US" dirty="0"/>
          </a:p>
        </p:txBody>
      </p:sp>
      <p:pic>
        <p:nvPicPr>
          <p:cNvPr id="2052" name="Picture 4" descr="ESP32-WROOM-32E">
            <a:extLst>
              <a:ext uri="{FF2B5EF4-FFF2-40B4-BE49-F238E27FC236}">
                <a16:creationId xmlns:a16="http://schemas.microsoft.com/office/drawing/2014/main" id="{12F86441-18B6-69CC-1917-934714CA9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4922" r="17609" b="4922"/>
          <a:stretch>
            <a:fillRect/>
          </a:stretch>
        </p:blipFill>
        <p:spPr bwMode="auto">
          <a:xfrm>
            <a:off x="10075208" y="1323546"/>
            <a:ext cx="1835889" cy="252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A4000-AD61-1696-8A7E-83B380C3E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828" y="1323546"/>
            <a:ext cx="1994864" cy="259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D1A7-ED2E-16B4-2F08-7A2BAFDC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4F5E4-B529-D21E-D68F-276753B8B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</a:t>
            </a:r>
          </a:p>
          <a:p>
            <a:r>
              <a:rPr lang="en-US" dirty="0"/>
              <a:t>A real-world project with real-world tasks</a:t>
            </a:r>
          </a:p>
          <a:p>
            <a:r>
              <a:rPr lang="en-US" dirty="0"/>
              <a:t>Solving various real-world tasks with AI</a:t>
            </a:r>
          </a:p>
          <a:p>
            <a:pPr lvl="1"/>
            <a:r>
              <a:rPr lang="en-US" dirty="0"/>
              <a:t>Task</a:t>
            </a:r>
          </a:p>
          <a:p>
            <a:pPr lvl="1"/>
            <a:r>
              <a:rPr lang="en-US" dirty="0"/>
              <a:t>Goals</a:t>
            </a:r>
          </a:p>
          <a:p>
            <a:pPr lvl="1"/>
            <a:r>
              <a:rPr lang="en-US" dirty="0"/>
              <a:t>Solution</a:t>
            </a:r>
          </a:p>
          <a:p>
            <a:pPr lvl="1"/>
            <a:r>
              <a:rPr lang="en-US" dirty="0"/>
              <a:t>Successes and Opportunities</a:t>
            </a:r>
          </a:p>
          <a:p>
            <a:pPr lvl="1"/>
            <a:r>
              <a:rPr lang="en-US" dirty="0"/>
              <a:t>Lessons learned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91406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C4394B7F-6150-4FD2-21B8-8E919D25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074" y="47274"/>
            <a:ext cx="823452" cy="8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E7BD4-AEE8-50E8-BE07-AC51E4F9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planning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0DE88-4D2F-13CC-4415-6F558A9FD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x GPIO in</a:t>
            </a:r>
          </a:p>
          <a:p>
            <a:pPr lvl="1"/>
            <a:r>
              <a:rPr lang="en-US" dirty="0"/>
              <a:t>Push-button interrupt, Modem: DCD, CRC and packet detection</a:t>
            </a:r>
          </a:p>
          <a:p>
            <a:r>
              <a:rPr lang="en-US" dirty="0"/>
              <a:t>7 x GPIO out</a:t>
            </a:r>
          </a:p>
          <a:p>
            <a:pPr lvl="1"/>
            <a:r>
              <a:rPr lang="en-US" dirty="0"/>
              <a:t>3 x LEDs, 3 x power on/off control, Modem test TX</a:t>
            </a:r>
          </a:p>
          <a:p>
            <a:r>
              <a:rPr lang="en-US" dirty="0"/>
              <a:t>3 x UARTs</a:t>
            </a:r>
          </a:p>
          <a:p>
            <a:pPr lvl="1"/>
            <a:r>
              <a:rPr lang="en-US" dirty="0"/>
              <a:t>Modem, USB serial interface, GNSS receiver &amp; flashing</a:t>
            </a:r>
          </a:p>
          <a:p>
            <a:r>
              <a:rPr lang="en-US" dirty="0"/>
              <a:t>1 x I2C</a:t>
            </a:r>
          </a:p>
          <a:p>
            <a:pPr lvl="1"/>
            <a:r>
              <a:rPr lang="en-US" dirty="0"/>
              <a:t>Fuel gauge, RTC, Environment sensor</a:t>
            </a:r>
          </a:p>
        </p:txBody>
      </p:sp>
    </p:spTree>
    <p:extLst>
      <p:ext uri="{BB962C8B-B14F-4D97-AF65-F5344CB8AC3E}">
        <p14:creationId xmlns:p14="http://schemas.microsoft.com/office/powerpoint/2010/main" val="7083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84BE-AFC6-BA25-2CB6-39E9C5C7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C715-ECCA-7072-BC02-7951C2C22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Final AI iteration; </a:t>
            </a:r>
            <a:r>
              <a:rPr lang="en-US" sz="2000" dirty="0"/>
              <a:t>friendly name/description generated by humans</a:t>
            </a:r>
            <a:endParaRPr lang="en-US" sz="2000" b="1" dirty="0"/>
          </a:p>
          <a:p>
            <a:r>
              <a:rPr lang="en-US" sz="2000" dirty="0"/>
              <a:t>Some of the GPIOs remapped due to PCB layout constrains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598C56-A55A-6F27-2C43-070C8B84B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39928"/>
              </p:ext>
            </p:extLst>
          </p:nvPr>
        </p:nvGraphicFramePr>
        <p:xfrm>
          <a:off x="1932601" y="2801827"/>
          <a:ext cx="8053799" cy="399857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43837">
                  <a:extLst>
                    <a:ext uri="{9D8B030D-6E8A-4147-A177-3AD203B41FA5}">
                      <a16:colId xmlns:a16="http://schemas.microsoft.com/office/drawing/2014/main" val="2014097097"/>
                    </a:ext>
                  </a:extLst>
                </a:gridCol>
                <a:gridCol w="443837">
                  <a:extLst>
                    <a:ext uri="{9D8B030D-6E8A-4147-A177-3AD203B41FA5}">
                      <a16:colId xmlns:a16="http://schemas.microsoft.com/office/drawing/2014/main" val="184532759"/>
                    </a:ext>
                  </a:extLst>
                </a:gridCol>
                <a:gridCol w="1044866">
                  <a:extLst>
                    <a:ext uri="{9D8B030D-6E8A-4147-A177-3AD203B41FA5}">
                      <a16:colId xmlns:a16="http://schemas.microsoft.com/office/drawing/2014/main" val="1510324003"/>
                    </a:ext>
                  </a:extLst>
                </a:gridCol>
                <a:gridCol w="850689">
                  <a:extLst>
                    <a:ext uri="{9D8B030D-6E8A-4147-A177-3AD203B41FA5}">
                      <a16:colId xmlns:a16="http://schemas.microsoft.com/office/drawing/2014/main" val="3359125521"/>
                    </a:ext>
                  </a:extLst>
                </a:gridCol>
                <a:gridCol w="4283949">
                  <a:extLst>
                    <a:ext uri="{9D8B030D-6E8A-4147-A177-3AD203B41FA5}">
                      <a16:colId xmlns:a16="http://schemas.microsoft.com/office/drawing/2014/main" val="933491831"/>
                    </a:ext>
                  </a:extLst>
                </a:gridCol>
                <a:gridCol w="986621">
                  <a:extLst>
                    <a:ext uri="{9D8B030D-6E8A-4147-A177-3AD203B41FA5}">
                      <a16:colId xmlns:a16="http://schemas.microsoft.com/office/drawing/2014/main" val="2628963416"/>
                    </a:ext>
                  </a:extLst>
                </a:gridCol>
              </a:tblGrid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1" u="none" strike="noStrike" dirty="0">
                          <a:effectLst/>
                        </a:rPr>
                        <a:t>Pin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1" u="none" strike="noStrike" dirty="0">
                          <a:effectLst/>
                        </a:rPr>
                        <a:t>GPIO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1" u="none" strike="noStrike">
                          <a:effectLst/>
                        </a:rPr>
                        <a:t>Function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1" u="none" strike="noStrike">
                          <a:effectLst/>
                        </a:rPr>
                        <a:t>Name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1" u="none" strike="noStrike" dirty="0">
                          <a:effectLst/>
                        </a:rPr>
                        <a:t>Description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b="1" u="none" strike="noStrike" dirty="0">
                          <a:effectLst/>
                        </a:rPr>
                        <a:t>Subsystem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832004787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n/a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 err="1">
                          <a:effectLst/>
                        </a:rPr>
                        <a:t>swd</a:t>
                      </a:r>
                      <a:r>
                        <a:rPr lang="en-US" sz="800" u="none" strike="noStrike" dirty="0">
                          <a:effectLst/>
                        </a:rPr>
                        <a:t>/reset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SWD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Flashing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Flashing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3840250500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PWR 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Power push button interrupt. Can be used to turn the power off from a button press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Power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3579993258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Charge 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Used to detect when the battery is charging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Power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142115187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Modem DCD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Used to detect a binary stream in the demodulator by Modem. Asserted high by the Modem.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Modem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902468677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Modem PKT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Used to detect when a packet arrives from the Modem. Asserted high by the Modem.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Modem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204386281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GPIO32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 err="1">
                          <a:effectLst/>
                        </a:rPr>
                        <a:t>gpio</a:t>
                      </a:r>
                      <a:r>
                        <a:rPr lang="en-US" sz="800" u="none" strike="noStrike" dirty="0">
                          <a:effectLst/>
                        </a:rPr>
                        <a:t>/out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Modem Test TX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Enables Modem test TX for TX deviation adjustment.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Modem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1317805272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gpio/out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GPS Enable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Used to turn the GPS module on. Off = logic low = default, on = logic high.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Power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1068739118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uart1/tx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USB Serial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Serial communication from the USB port located on the Modem mainboard.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207402599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uart1/rx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USB Serial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Serial communication from the USB port located on the Modem mainboard.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3439686624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gpio/out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PWR KILL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Interfaces with the push button controller to self power off.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Power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567170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gpio/out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LED TX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Used to indicate TX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59052219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gpio/out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LED RX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Used to indicate RX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718158258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swd/boot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SWD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Flashing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Flashing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137733185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uart2/rx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Modem Serial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Serial communication from the Modem.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Modem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1256777392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uart2/tx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Modem Serial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Serial communication from the Modem.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Modem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019195973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gpio/out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LED WL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Used to indicate BT/BLE/WI-FI wireless activity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92311273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gpio/out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Modem Enable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Used to turn the Modem on. Off = logic low = default, on = logic high.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Power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3432859611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i2c/sda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I2C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General purpose I2C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756970682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uart0/rx, swd/rx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GPS Serial, SWD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Flashing. Also used for serial communication with the GPS receiver.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Flashing, GPS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293009781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uart0/tx, swd/tx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GPS Serial, SWD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Flashing. Also used for serial communication with the GPS receiver.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Flashing, GPS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3296576140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i2c/scl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I2C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General purpose I2C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IO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792848626"/>
                  </a:ext>
                </a:extLst>
              </a:tr>
              <a:tr h="173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GPIO23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n/a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n/a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Unused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800" u="none" strike="noStrike" dirty="0">
                          <a:effectLst/>
                        </a:rPr>
                        <a:t>n/a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44" marR="7244" marT="7244" marB="0" anchor="b"/>
                </a:tc>
                <a:extLst>
                  <a:ext uri="{0D108BD9-81ED-4DB2-BD59-A6C34878D82A}">
                    <a16:rowId xmlns:a16="http://schemas.microsoft.com/office/drawing/2014/main" val="2087240021"/>
                  </a:ext>
                </a:extLst>
              </a:tr>
            </a:tbl>
          </a:graphicData>
        </a:graphic>
      </p:graphicFrame>
      <p:pic>
        <p:nvPicPr>
          <p:cNvPr id="17" name="Picture 16" descr="A close up of a paper&#10;&#10;AI-generated content may be incorrect.">
            <a:extLst>
              <a:ext uri="{FF2B5EF4-FFF2-40B4-BE49-F238E27FC236}">
                <a16:creationId xmlns:a16="http://schemas.microsoft.com/office/drawing/2014/main" id="{3EF7D49B-B520-3BC4-D133-EF13F52C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44000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807F-B9A6-A93D-F50E-952086762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6F2F-065F-8240-C4D3-7FB0E10F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C5269-57FD-E3A8-3454-C590F1597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Successes</a:t>
            </a:r>
          </a:p>
          <a:p>
            <a:pPr lvl="1"/>
            <a:r>
              <a:rPr lang="en-US" b="1" dirty="0"/>
              <a:t>After few iterations successfully generated a functional plan</a:t>
            </a:r>
          </a:p>
          <a:p>
            <a:pPr lvl="1"/>
            <a:r>
              <a:rPr lang="en-US" dirty="0"/>
              <a:t>Correctly identified EN pin pull-up and capacitor to GND requirements</a:t>
            </a:r>
          </a:p>
          <a:p>
            <a:pPr lvl="1"/>
            <a:r>
              <a:rPr lang="en-US" dirty="0"/>
              <a:t>Correctly identified GPIO in only pins</a:t>
            </a:r>
          </a:p>
          <a:p>
            <a:pPr lvl="1"/>
            <a:r>
              <a:rPr lang="en-US" dirty="0"/>
              <a:t>Identified 3 of the 4 bootstrap pins</a:t>
            </a:r>
          </a:p>
          <a:p>
            <a:r>
              <a:rPr lang="en-US" dirty="0"/>
              <a:t>Opportunities</a:t>
            </a:r>
          </a:p>
          <a:p>
            <a:pPr lvl="1"/>
            <a:r>
              <a:rPr lang="en-US" dirty="0"/>
              <a:t>Some models only identified SENSOR_VP (GPIO36) as GPIO input only</a:t>
            </a:r>
          </a:p>
          <a:p>
            <a:pPr lvl="1"/>
            <a:r>
              <a:rPr lang="en-US" dirty="0"/>
              <a:t>Avoids using UART0 for functions other than programming</a:t>
            </a:r>
          </a:p>
          <a:p>
            <a:pPr lvl="2"/>
            <a:r>
              <a:rPr lang="en-US" dirty="0"/>
              <a:t>Falsely proposes a plan that requires 4 x UARTs which the ESP32 does not have</a:t>
            </a:r>
          </a:p>
          <a:p>
            <a:pPr lvl="1"/>
            <a:r>
              <a:rPr lang="en-US" dirty="0"/>
              <a:t>Suggested pull-up for GPIO0</a:t>
            </a:r>
          </a:p>
          <a:p>
            <a:pPr lvl="1"/>
            <a:r>
              <a:rPr lang="en-US" dirty="0"/>
              <a:t>Inconsistently and incorrectly identified GPIO14 as a strapping pin</a:t>
            </a:r>
          </a:p>
          <a:p>
            <a:pPr lvl="1"/>
            <a:r>
              <a:rPr lang="en-US" dirty="0"/>
              <a:t>Incorrectly identified 4 pins as connected to the internal flash</a:t>
            </a:r>
          </a:p>
          <a:p>
            <a:pPr lvl="1"/>
            <a:r>
              <a:rPr lang="en-US" dirty="0"/>
              <a:t>Suggested GPIOs that don’t exist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D9F079E0-AA89-923B-5907-59BDC130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26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75348EDF-9026-8886-35F6-E3AC4C76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5E682-524F-7743-628F-0692E9EB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planning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B076-B2B8-55CA-63B8-2E2B634C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732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Provide the context ahead as much as possible</a:t>
            </a:r>
          </a:p>
          <a:p>
            <a:pPr lvl="1"/>
            <a:r>
              <a:rPr lang="en-US" sz="2000" dirty="0"/>
              <a:t>The more iterations the more requirements for more context later</a:t>
            </a:r>
          </a:p>
          <a:p>
            <a:r>
              <a:rPr lang="en-US" sz="2400" dirty="0"/>
              <a:t>Don’t limit to one model</a:t>
            </a:r>
          </a:p>
          <a:p>
            <a:r>
              <a:rPr lang="en-US" sz="2400" b="1" dirty="0"/>
              <a:t>What worked best</a:t>
            </a:r>
          </a:p>
          <a:p>
            <a:pPr lvl="1"/>
            <a:r>
              <a:rPr lang="en-US" sz="2000" dirty="0"/>
              <a:t>A prompt with a picture of the pins and GPIOs, pins to avoid, input only pins</a:t>
            </a:r>
          </a:p>
          <a:p>
            <a:pPr lvl="1"/>
            <a:r>
              <a:rPr lang="en-US" sz="2000" dirty="0"/>
              <a:t>Still required few iterations</a:t>
            </a:r>
          </a:p>
          <a:p>
            <a:r>
              <a:rPr lang="en-US" sz="2400" dirty="0"/>
              <a:t>What required most iterations</a:t>
            </a:r>
          </a:p>
          <a:p>
            <a:pPr lvl="1"/>
            <a:r>
              <a:rPr lang="en-US" sz="2000" dirty="0"/>
              <a:t>A prompt with just the part number and IO requirements</a:t>
            </a:r>
          </a:p>
          <a:p>
            <a:pPr lvl="1"/>
            <a:r>
              <a:rPr lang="en-US" sz="2000" dirty="0"/>
              <a:t>Iteration 1: correction on the pins connected to the flash</a:t>
            </a:r>
          </a:p>
          <a:p>
            <a:pPr lvl="1"/>
            <a:r>
              <a:rPr lang="en-US" sz="2000" dirty="0"/>
              <a:t>Iteration 2: correction on 4 x UART ports </a:t>
            </a:r>
          </a:p>
          <a:p>
            <a:pPr lvl="1"/>
            <a:r>
              <a:rPr lang="en-US" sz="2000" dirty="0"/>
              <a:t>Iteration 3: UART0 can be used for other purposes other than programming</a:t>
            </a:r>
          </a:p>
          <a:p>
            <a:pPr lvl="1"/>
            <a:r>
              <a:rPr lang="en-US" sz="2000" dirty="0"/>
              <a:t>Iteration 4: reminder about the strapping pins</a:t>
            </a:r>
          </a:p>
          <a:p>
            <a:pPr lvl="1"/>
            <a:r>
              <a:rPr lang="en-US" sz="2000" dirty="0"/>
              <a:t>Iteration 5: define explicitly which pins to avoid (lacking memory of bootstrap pins)</a:t>
            </a:r>
          </a:p>
          <a:p>
            <a:pPr lvl="1"/>
            <a:r>
              <a:rPr lang="en-US" sz="2000" dirty="0"/>
              <a:t>Iteration 6: correction on pins that do not exist with picture of the ones that do</a:t>
            </a:r>
          </a:p>
        </p:txBody>
      </p:sp>
    </p:spTree>
    <p:extLst>
      <p:ext uri="{BB962C8B-B14F-4D97-AF65-F5344CB8AC3E}">
        <p14:creationId xmlns:p14="http://schemas.microsoft.com/office/powerpoint/2010/main" val="428603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01C5-F9AE-A951-DEDC-A70C0BF0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schematic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1F5831-C60B-74BE-F06A-1C666C520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44" y="448447"/>
            <a:ext cx="7450576" cy="5567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008EB-2F28-FA33-6B13-B23BF409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3" y="2736001"/>
            <a:ext cx="3644311" cy="321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8EFCA1-C16C-932F-C53A-4EA47850CD0F}"/>
              </a:ext>
            </a:extLst>
          </p:cNvPr>
          <p:cNvSpPr txBox="1"/>
          <p:nvPr/>
        </p:nvSpPr>
        <p:spPr>
          <a:xfrm>
            <a:off x="1107452" y="6185098"/>
            <a:ext cx="353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Fig. 3 - MCU layout (Autodesk Eagle) with documenting labels for the GPIO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D1140-401E-7136-3C9F-54AE7136F6CF}"/>
              </a:ext>
            </a:extLst>
          </p:cNvPr>
          <p:cNvSpPr txBox="1"/>
          <p:nvPr/>
        </p:nvSpPr>
        <p:spPr>
          <a:xfrm>
            <a:off x="7067434" y="6185098"/>
            <a:ext cx="428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Fig. 4 - MCU schematic with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1792616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5E7CE-9C9B-7AD1-7474-5513FC31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453F-FA93-D5DF-5DE2-1305AB48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87454-E1B1-C08C-9F4D-6D68D25B4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77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397A-4AF4-3CEA-7634-8691766A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GPIO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27235-055A-34CC-896E-A26C995A9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GPIO plan</a:t>
            </a:r>
          </a:p>
          <a:p>
            <a:r>
              <a:rPr lang="en-US" dirty="0"/>
              <a:t>Implement initialization logic for GPIO, UART and I2C</a:t>
            </a:r>
          </a:p>
          <a:p>
            <a:r>
              <a:rPr lang="en-US" dirty="0"/>
              <a:t>Use ESP-IDF</a:t>
            </a:r>
          </a:p>
          <a:p>
            <a:r>
              <a:rPr lang="en-US" dirty="0"/>
              <a:t>Don’t use deprecated drivers</a:t>
            </a:r>
          </a:p>
          <a:p>
            <a:pPr lvl="1"/>
            <a:r>
              <a:rPr lang="en-US" dirty="0" err="1"/>
              <a:t>esp_adc</a:t>
            </a:r>
            <a:r>
              <a:rPr lang="en-US" dirty="0"/>
              <a:t>/</a:t>
            </a:r>
            <a:r>
              <a:rPr lang="en-US" dirty="0" err="1"/>
              <a:t>adc_oneshot.h</a:t>
            </a:r>
            <a:endParaRPr lang="en-US" dirty="0"/>
          </a:p>
          <a:p>
            <a:pPr lvl="1"/>
            <a:r>
              <a:rPr lang="en-US" dirty="0"/>
              <a:t>driver/i2c_master.h</a:t>
            </a:r>
          </a:p>
          <a:p>
            <a:r>
              <a:rPr lang="en-US" dirty="0"/>
              <a:t>Interfacing with Open Drain IO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147E3FD1-F163-EB4D-634C-8E8C7987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29" y="79229"/>
            <a:ext cx="759542" cy="7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8E606CE5-71D0-D3AB-15E7-E810BA7C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200" y="3218400"/>
            <a:ext cx="2264400" cy="226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617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EB72-68A4-A8E1-438D-8620CDE2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9D9F-7C4D-A950-5750-FCF263818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Final AI revision</a:t>
            </a:r>
          </a:p>
          <a:p>
            <a:r>
              <a:rPr lang="en-US" dirty="0"/>
              <a:t>Initializing GPIO, UART and I2C</a:t>
            </a:r>
          </a:p>
          <a:p>
            <a:r>
              <a:rPr lang="en-US" dirty="0"/>
              <a:t>Boilerplate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89A25-EF3E-41D5-0BE8-0E650059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427" y="3003293"/>
            <a:ext cx="4137660" cy="1808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C5705-1F51-E788-C8F9-D5D724259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27" y="4824037"/>
            <a:ext cx="4338972" cy="1808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34E77-B485-D48D-51FF-8627E6ED8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16375"/>
            <a:ext cx="4651883" cy="2567525"/>
          </a:xfrm>
          <a:prstGeom prst="rect">
            <a:avLst/>
          </a:prstGeom>
        </p:spPr>
      </p:pic>
      <p:pic>
        <p:nvPicPr>
          <p:cNvPr id="8" name="Picture 4" descr="Generated image">
            <a:extLst>
              <a:ext uri="{FF2B5EF4-FFF2-40B4-BE49-F238E27FC236}">
                <a16:creationId xmlns:a16="http://schemas.microsoft.com/office/drawing/2014/main" id="{DA8DE451-7175-A469-5185-8A013F00C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4400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2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79A5-5940-D066-275C-038E75FC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85B7-766D-C0D4-7C49-6809B9880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7656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Successes</a:t>
            </a:r>
          </a:p>
          <a:p>
            <a:pPr lvl="1"/>
            <a:r>
              <a:rPr lang="en-US" b="1" dirty="0"/>
              <a:t>Fast generating the code to get something working</a:t>
            </a:r>
          </a:p>
          <a:p>
            <a:pPr lvl="2"/>
            <a:r>
              <a:rPr lang="en-US" dirty="0"/>
              <a:t>Though the ESP32 platform has great samples, don’t have to leverage it</a:t>
            </a:r>
          </a:p>
          <a:p>
            <a:pPr lvl="1"/>
            <a:r>
              <a:rPr lang="en-US" dirty="0"/>
              <a:t>Correctly suggested the correct configuration for interfacing with open drain IO</a:t>
            </a:r>
          </a:p>
          <a:p>
            <a:pPr lvl="1"/>
            <a:r>
              <a:rPr lang="en-US" dirty="0"/>
              <a:t>Quick iterations to correct all the issues</a:t>
            </a:r>
          </a:p>
          <a:p>
            <a:r>
              <a:rPr lang="en-US" dirty="0"/>
              <a:t>Opportunities</a:t>
            </a:r>
          </a:p>
          <a:p>
            <a:pPr lvl="1"/>
            <a:r>
              <a:rPr lang="en-US" dirty="0"/>
              <a:t>Without any context it sometimes generated Arduino code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gpio_config</a:t>
            </a:r>
            <a:r>
              <a:rPr lang="en-US" dirty="0"/>
              <a:t> which is a high level GPIO function</a:t>
            </a:r>
          </a:p>
          <a:p>
            <a:pPr lvl="2"/>
            <a:r>
              <a:rPr lang="en-US" dirty="0"/>
              <a:t>This is fine but I typically prefer the lower-level functions</a:t>
            </a:r>
          </a:p>
          <a:p>
            <a:pPr lvl="1"/>
            <a:r>
              <a:rPr lang="en-US" dirty="0"/>
              <a:t>It left the pins floating and did not set an internal pull-up or pull-down</a:t>
            </a:r>
          </a:p>
          <a:p>
            <a:pPr lvl="1"/>
            <a:r>
              <a:rPr lang="en-US" dirty="0"/>
              <a:t>Did not suggest configuring the output GPIO as GPIO_MODE_INPUT_OUTPUT</a:t>
            </a:r>
          </a:p>
          <a:p>
            <a:pPr lvl="1"/>
            <a:r>
              <a:rPr lang="en-US" dirty="0"/>
              <a:t>Did not fully initialize </a:t>
            </a:r>
            <a:r>
              <a:rPr lang="en-US" dirty="0" err="1"/>
              <a:t>uart_config_t</a:t>
            </a:r>
            <a:r>
              <a:rPr lang="en-US" dirty="0"/>
              <a:t> which generated compile errors</a:t>
            </a:r>
          </a:p>
          <a:p>
            <a:pPr lvl="1"/>
            <a:r>
              <a:rPr lang="en-US" dirty="0"/>
              <a:t>Used deprecated driver/i2c.h instead of the driver/i2c_master.h</a:t>
            </a:r>
          </a:p>
          <a:p>
            <a:pPr lvl="1"/>
            <a:r>
              <a:rPr lang="en-US" dirty="0"/>
              <a:t>The contents displayed in the Web Code Editor did not match the Chat response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566CEA10-9779-54E1-C89D-57F51387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639D-FD9D-1E4F-D85E-F8F777EF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programming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AFB18-49DE-0C0D-FE46-C5DE4D61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395"/>
          </a:xfrm>
        </p:spPr>
        <p:txBody>
          <a:bodyPr>
            <a:normAutofit/>
          </a:bodyPr>
          <a:lstStyle/>
          <a:p>
            <a:r>
              <a:rPr lang="en-US" b="1" dirty="0"/>
              <a:t>A good example where agentic mode can help</a:t>
            </a:r>
          </a:p>
          <a:p>
            <a:pPr lvl="1"/>
            <a:r>
              <a:rPr lang="en-US" dirty="0"/>
              <a:t>Six iterations on the </a:t>
            </a:r>
            <a:r>
              <a:rPr lang="en-US" dirty="0" err="1"/>
              <a:t>uart_config_t</a:t>
            </a:r>
            <a:r>
              <a:rPr lang="en-US" dirty="0"/>
              <a:t> initialization error</a:t>
            </a:r>
          </a:p>
          <a:p>
            <a:pPr lvl="1"/>
            <a:r>
              <a:rPr lang="en-US" dirty="0"/>
              <a:t>Four iterations to use driver/i2c_master.h with warnings and errors</a:t>
            </a:r>
          </a:p>
          <a:p>
            <a:r>
              <a:rPr lang="en-US" dirty="0"/>
              <a:t>A use case where the initial code generated by LLMs can be taken and iterated on by hand faster than iterating with LLMs</a:t>
            </a:r>
          </a:p>
          <a:p>
            <a:pPr lvl="1"/>
            <a:r>
              <a:rPr lang="en-US" dirty="0"/>
              <a:t>Sometimes are too slow for fast iterations</a:t>
            </a:r>
          </a:p>
          <a:p>
            <a:r>
              <a:rPr lang="en-US" dirty="0"/>
              <a:t>The Web Code Editor mode has bugs and should be avoided</a:t>
            </a:r>
          </a:p>
          <a:p>
            <a:pPr lvl="1"/>
            <a:r>
              <a:rPr lang="en-US" dirty="0"/>
              <a:t>I typically instruct the LLMs to not use it, and to provide the code inline</a:t>
            </a:r>
          </a:p>
          <a:p>
            <a:pPr lvl="1"/>
            <a:r>
              <a:rPr lang="en-US" dirty="0"/>
              <a:t>Changes do not match the AI Chat response</a:t>
            </a:r>
          </a:p>
          <a:p>
            <a:pPr lvl="1"/>
            <a:r>
              <a:rPr lang="en-US" dirty="0"/>
              <a:t>Rendering glitches which shows the correct code typed but it is later rewritten to an incorrect version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4394934-A2C8-10B4-38B4-AD7EA1C0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4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E87C-DE70-5C55-5F73-D56065D4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0604-3BE3-DEF3-0597-0389997A8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Engineering Manager at Microsoft</a:t>
            </a:r>
          </a:p>
          <a:p>
            <a:r>
              <a:rPr lang="en-US" dirty="0"/>
              <a:t>Part of the C++ group: MSVC and C++ Development Experience</a:t>
            </a:r>
          </a:p>
          <a:p>
            <a:r>
              <a:rPr lang="en-US" dirty="0"/>
              <a:t>C++ is my favorite programming language</a:t>
            </a:r>
          </a:p>
          <a:p>
            <a:r>
              <a:rPr lang="en-US" dirty="0"/>
              <a:t>My first C++ conference was “Going Native”</a:t>
            </a:r>
          </a:p>
          <a:p>
            <a:r>
              <a:rPr lang="en-US" dirty="0"/>
              <a:t>Tinkering with SW and EE</a:t>
            </a:r>
          </a:p>
          <a:p>
            <a:pPr lvl="1"/>
            <a:r>
              <a:rPr lang="en-US" dirty="0"/>
              <a:t>Embedded development, sound, power electronics</a:t>
            </a:r>
          </a:p>
          <a:p>
            <a:r>
              <a:rPr lang="en-US" dirty="0"/>
              <a:t>I am a ham: SW and HW fusion</a:t>
            </a:r>
          </a:p>
          <a:p>
            <a:pPr lvl="1"/>
            <a:r>
              <a:rPr lang="en-US" dirty="0"/>
              <a:t>I got my FCC license in 2022</a:t>
            </a:r>
          </a:p>
          <a:p>
            <a:pPr lvl="1"/>
            <a:r>
              <a:rPr lang="en-US" dirty="0"/>
              <a:t>APRS is my favorite digital mode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8487757A-29CE-3C3E-A7C9-5F79C68DB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t="24653" r="11333" b="21777"/>
          <a:stretch>
            <a:fillRect/>
          </a:stretch>
        </p:blipFill>
        <p:spPr bwMode="auto">
          <a:xfrm>
            <a:off x="8625840" y="2909888"/>
            <a:ext cx="3497580" cy="36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7D4EA891-0312-9259-6697-73884D211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8332" b="75347"/>
          <a:stretch>
            <a:fillRect/>
          </a:stretch>
        </p:blipFill>
        <p:spPr bwMode="auto">
          <a:xfrm>
            <a:off x="8823960" y="261144"/>
            <a:ext cx="2971800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8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30E7-6139-2E2B-6034-DB168B94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C++ libraries embedded friendly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E08D3-8AB7-A255-0F1C-7D9BE7918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33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2E1C-BAD1-4E9B-8739-A11C46CF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A6759-87E1-5F1B-A5DC-8AA39BE3E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Prototype friendly embedded platforms</a:t>
            </a:r>
          </a:p>
          <a:p>
            <a:r>
              <a:rPr lang="en-US" dirty="0"/>
              <a:t>World class development experience</a:t>
            </a:r>
          </a:p>
        </p:txBody>
      </p:sp>
      <p:pic>
        <p:nvPicPr>
          <p:cNvPr id="4" name="Picture 12" descr="Raspberry Pi Pico W / Wireless / WiFi Enabled 3978">
            <a:extLst>
              <a:ext uri="{FF2B5EF4-FFF2-40B4-BE49-F238E27FC236}">
                <a16:creationId xmlns:a16="http://schemas.microsoft.com/office/drawing/2014/main" id="{FDEA8245-CB3C-DEF2-210C-F02379BB1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9" t="11386" r="31188" b="9600"/>
          <a:stretch/>
        </p:blipFill>
        <p:spPr bwMode="auto">
          <a:xfrm>
            <a:off x="2381866" y="2930369"/>
            <a:ext cx="1416486" cy="315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How to Use Teensy 4.1: Pinouts, Specs, and Examples | Cirkit Designer">
            <a:extLst>
              <a:ext uri="{FF2B5EF4-FFF2-40B4-BE49-F238E27FC236}">
                <a16:creationId xmlns:a16="http://schemas.microsoft.com/office/drawing/2014/main" id="{653D10EB-2909-B6CB-EA47-F1B883B7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09070" y="2314947"/>
            <a:ext cx="4288205" cy="321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40351-2B83-EB0A-51B2-CDC3E728DB7A}"/>
              </a:ext>
            </a:extLst>
          </p:cNvPr>
          <p:cNvSpPr txBox="1"/>
          <p:nvPr/>
        </p:nvSpPr>
        <p:spPr>
          <a:xfrm>
            <a:off x="7736239" y="6134595"/>
            <a:ext cx="163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Teensy 4.1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092F7-2501-7FD9-C128-D339B826B555}"/>
              </a:ext>
            </a:extLst>
          </p:cNvPr>
          <p:cNvSpPr txBox="1"/>
          <p:nvPr/>
        </p:nvSpPr>
        <p:spPr>
          <a:xfrm>
            <a:off x="1774159" y="6134594"/>
            <a:ext cx="262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Raspberry Pi Pico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8DC05-0263-6E43-7F55-F6DEEA7A5AB4}"/>
              </a:ext>
            </a:extLst>
          </p:cNvPr>
          <p:cNvSpPr txBox="1"/>
          <p:nvPr/>
        </p:nvSpPr>
        <p:spPr>
          <a:xfrm>
            <a:off x="5317095" y="6134595"/>
            <a:ext cx="107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ESP32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16AAF86-08BE-4027-4D10-0F039BF1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552" y="3295054"/>
            <a:ext cx="1316328" cy="26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790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3D48-C489-5679-EF4C-EAC537BE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C++ libraries embedded friendly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B7A2C-AF8C-6FB0-0961-FBF85DA23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455"/>
          </a:xfrm>
        </p:spPr>
        <p:txBody>
          <a:bodyPr>
            <a:normAutofit/>
          </a:bodyPr>
          <a:lstStyle/>
          <a:p>
            <a:r>
              <a:rPr lang="en-US" dirty="0"/>
              <a:t>The core libraries support the repeater and tracker</a:t>
            </a:r>
          </a:p>
          <a:p>
            <a:pPr lvl="1"/>
            <a:r>
              <a:rPr lang="en-US" dirty="0" err="1"/>
              <a:t>libaprsroute</a:t>
            </a:r>
            <a:r>
              <a:rPr lang="en-US" dirty="0"/>
              <a:t>: Core repeater</a:t>
            </a:r>
          </a:p>
          <a:p>
            <a:pPr lvl="1"/>
            <a:r>
              <a:rPr lang="en-US" dirty="0" err="1"/>
              <a:t>libaprstrack</a:t>
            </a:r>
            <a:r>
              <a:rPr lang="en-US" dirty="0"/>
              <a:t>: Tracker and packet encoding</a:t>
            </a:r>
          </a:p>
          <a:p>
            <a:r>
              <a:rPr lang="en-US" dirty="0"/>
              <a:t>The libraries were developed on desktop platforms</a:t>
            </a:r>
          </a:p>
          <a:p>
            <a:r>
              <a:rPr lang="en-US" dirty="0"/>
              <a:t>Header only libraries</a:t>
            </a:r>
          </a:p>
          <a:p>
            <a:r>
              <a:rPr lang="en-US" dirty="0"/>
              <a:t>Dependency only on a small subset of C++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3C50BE4E-9FD7-81F0-5AF3-6172EB58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29" y="79229"/>
            <a:ext cx="759542" cy="7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238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BAEE4-15DE-D07E-0FAD-5B393FBD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friendly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49DA4-F9EA-D384-9326-593F553B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run on ESP32 and Raspberry Pi Pico</a:t>
            </a:r>
          </a:p>
          <a:p>
            <a:pPr lvl="1"/>
            <a:r>
              <a:rPr lang="en-US" dirty="0"/>
              <a:t>Raspberry Pi Pico: for development purposes only</a:t>
            </a:r>
          </a:p>
          <a:p>
            <a:pPr lvl="1"/>
            <a:r>
              <a:rPr lang="en-US" dirty="0"/>
              <a:t>Nice to have: Arduino, Teensy</a:t>
            </a:r>
          </a:p>
          <a:p>
            <a:r>
              <a:rPr lang="en-US" dirty="0"/>
              <a:t>Control over heap allocations</a:t>
            </a:r>
          </a:p>
          <a:p>
            <a:pPr lvl="1"/>
            <a:r>
              <a:rPr lang="en-US" dirty="0"/>
              <a:t>OK to allocate at the start but not later</a:t>
            </a:r>
          </a:p>
          <a:p>
            <a:r>
              <a:rPr lang="en-US" dirty="0"/>
              <a:t>Reasonable throughput, but no hard real-time requirements</a:t>
            </a:r>
          </a:p>
          <a:p>
            <a:pPr lvl="1"/>
            <a:r>
              <a:rPr lang="en-US" dirty="0"/>
              <a:t>Over a ham radio link typically no more than 10-12 packets per minute</a:t>
            </a:r>
          </a:p>
        </p:txBody>
      </p:sp>
      <p:pic>
        <p:nvPicPr>
          <p:cNvPr id="4" name="Picture 6" descr="Generated image">
            <a:extLst>
              <a:ext uri="{FF2B5EF4-FFF2-40B4-BE49-F238E27FC236}">
                <a16:creationId xmlns:a16="http://schemas.microsoft.com/office/drawing/2014/main" id="{9C07C769-E56F-401E-A7F2-F566246E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074" y="47274"/>
            <a:ext cx="823452" cy="8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75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1348-FD37-177E-9A35-9484B7F2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DCDBB-18F2-FB68-F95E-66EDB073D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Improving </a:t>
            </a:r>
            <a:r>
              <a:rPr lang="en-US" b="1" dirty="0" err="1"/>
              <a:t>enum</a:t>
            </a:r>
            <a:r>
              <a:rPr lang="en-US" b="1" dirty="0"/>
              <a:t> parsing</a:t>
            </a:r>
          </a:p>
          <a:p>
            <a:r>
              <a:rPr lang="en-US" b="1" dirty="0"/>
              <a:t>Reducing or eliminating copies when comparing addresses</a:t>
            </a:r>
          </a:p>
          <a:p>
            <a:r>
              <a:rPr lang="en-US" dirty="0"/>
              <a:t>Leveraging the small string optimization</a:t>
            </a:r>
          </a:p>
          <a:p>
            <a:r>
              <a:rPr lang="en-US" dirty="0"/>
              <a:t>Limiting allocations only to “data out” scenarios</a:t>
            </a:r>
          </a:p>
          <a:p>
            <a:r>
              <a:rPr lang="en-US" dirty="0"/>
              <a:t>High performance container agnostic APIs</a:t>
            </a:r>
          </a:p>
          <a:p>
            <a:r>
              <a:rPr lang="en-US" dirty="0"/>
              <a:t>Swappable container types, ex: use stack </a:t>
            </a:r>
            <a:r>
              <a:rPr lang="en-US" dirty="0" err="1"/>
              <a:t>etl</a:t>
            </a:r>
            <a:r>
              <a:rPr lang="en-US" dirty="0"/>
              <a:t>::vector</a:t>
            </a:r>
          </a:p>
          <a:p>
            <a:r>
              <a:rPr lang="en-US" dirty="0"/>
              <a:t>Swappable string type, ex: use stack </a:t>
            </a:r>
            <a:r>
              <a:rPr lang="en-US" dirty="0" err="1"/>
              <a:t>etl</a:t>
            </a:r>
            <a:r>
              <a:rPr lang="en-US" dirty="0"/>
              <a:t>::string</a:t>
            </a:r>
          </a:p>
          <a:p>
            <a:r>
              <a:rPr lang="en-US" dirty="0"/>
              <a:t>Polymorphic allocators (PMR) as an input parameter</a:t>
            </a:r>
          </a:p>
        </p:txBody>
      </p:sp>
      <p:pic>
        <p:nvPicPr>
          <p:cNvPr id="4" name="Picture 6" descr="Generated image">
            <a:extLst>
              <a:ext uri="{FF2B5EF4-FFF2-40B4-BE49-F238E27FC236}">
                <a16:creationId xmlns:a16="http://schemas.microsoft.com/office/drawing/2014/main" id="{FA5F68D8-76F5-D1D9-A491-349365F0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074" y="47274"/>
            <a:ext cx="823452" cy="8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807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15E4-32E0-47B0-AE85-121B0F45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to </a:t>
            </a:r>
            <a:r>
              <a:rPr lang="en-US" dirty="0" err="1"/>
              <a:t>enum</a:t>
            </a:r>
            <a:r>
              <a:rPr lang="en-US" dirty="0"/>
              <a:t>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E9913-0002-6371-ED55-9B6575A82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89575"/>
          </a:xfrm>
        </p:spPr>
        <p:txBody>
          <a:bodyPr>
            <a:normAutofit/>
          </a:bodyPr>
          <a:lstStyle/>
          <a:p>
            <a:r>
              <a:rPr lang="en-US" sz="2000" b="1" dirty="0"/>
              <a:t>First human written version</a:t>
            </a:r>
          </a:p>
          <a:p>
            <a:r>
              <a:rPr lang="en-US" sz="2000" dirty="0"/>
              <a:t>Allocates on the heap</a:t>
            </a:r>
          </a:p>
          <a:p>
            <a:r>
              <a:rPr lang="en-US" sz="2000" dirty="0"/>
              <a:t>Memory inefficient</a:t>
            </a:r>
          </a:p>
          <a:p>
            <a:r>
              <a:rPr lang="en-US" sz="2000" dirty="0"/>
              <a:t>Coupling to </a:t>
            </a:r>
            <a:r>
              <a:rPr lang="en-US" sz="2000" dirty="0" err="1"/>
              <a:t>std:string</a:t>
            </a:r>
            <a:br>
              <a:rPr lang="en-US" sz="2000" dirty="0"/>
            </a:br>
            <a:r>
              <a:rPr lang="en-US" sz="2000" dirty="0"/>
              <a:t>which has to be allocated on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F9A5B-5329-039D-6E6C-373A0544F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89575"/>
          </a:xfrm>
        </p:spPr>
        <p:txBody>
          <a:bodyPr>
            <a:normAutofit/>
          </a:bodyPr>
          <a:lstStyle/>
          <a:p>
            <a:r>
              <a:rPr lang="en-US" sz="2000" b="1" dirty="0"/>
              <a:t>First AI iteration</a:t>
            </a:r>
          </a:p>
          <a:p>
            <a:r>
              <a:rPr lang="en-US" sz="2000" dirty="0"/>
              <a:t>No heap usage</a:t>
            </a:r>
          </a:p>
          <a:p>
            <a:r>
              <a:rPr lang="en-US" sz="2000" dirty="0"/>
              <a:t>Container agnostic (std::</a:t>
            </a:r>
            <a:r>
              <a:rPr lang="en-US" sz="2000" dirty="0" err="1"/>
              <a:t>string_view</a:t>
            </a:r>
            <a:r>
              <a:rPr lang="en-US" sz="2000" dirty="0"/>
              <a:t>) with no coupling to std::string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enum</a:t>
            </a:r>
            <a:r>
              <a:rPr lang="en-US" sz="2000" dirty="0"/>
              <a:t> names are sorted</a:t>
            </a:r>
          </a:p>
          <a:p>
            <a:endParaRPr lang="en-US" sz="2000" dirty="0"/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DC57B925-71F1-9597-9C20-AB332194F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4400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0F66F-27BC-18DB-C70D-EEF8C43E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0" y="3893337"/>
            <a:ext cx="4037589" cy="2590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92DD0-7181-CFE1-8593-B9A5E1615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00" y="3893337"/>
            <a:ext cx="5171660" cy="28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5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78E7-EE80-A709-182C-4F47332B6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41A1-98CC-9AA5-CD74-735A3B71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to </a:t>
            </a:r>
            <a:r>
              <a:rPr lang="en-US" dirty="0" err="1"/>
              <a:t>enum</a:t>
            </a:r>
            <a:r>
              <a:rPr lang="en-US" dirty="0"/>
              <a:t>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D8C8-5482-9B55-C779-FE6A45F4D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89575"/>
          </a:xfrm>
        </p:spPr>
        <p:txBody>
          <a:bodyPr>
            <a:normAutofit/>
          </a:bodyPr>
          <a:lstStyle/>
          <a:p>
            <a:r>
              <a:rPr lang="en-US" sz="2000" b="1" dirty="0"/>
              <a:t>First AI iteration</a:t>
            </a:r>
          </a:p>
          <a:p>
            <a:r>
              <a:rPr lang="en-US" sz="2000" dirty="0"/>
              <a:t>No heap usage</a:t>
            </a:r>
          </a:p>
          <a:p>
            <a:r>
              <a:rPr lang="en-US" sz="2000" dirty="0"/>
              <a:t>Container agnostic (std::</a:t>
            </a:r>
            <a:r>
              <a:rPr lang="en-US" sz="2000" dirty="0" err="1"/>
              <a:t>string_view</a:t>
            </a:r>
            <a:r>
              <a:rPr lang="en-US" sz="2000" dirty="0"/>
              <a:t>) with no coupling to std::string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enum</a:t>
            </a:r>
            <a:r>
              <a:rPr lang="en-US" sz="2000" dirty="0"/>
              <a:t> names are sorted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0E7DC-C00F-3E97-7ADF-B5B5C90E9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89575"/>
          </a:xfrm>
        </p:spPr>
        <p:txBody>
          <a:bodyPr>
            <a:normAutofit/>
          </a:bodyPr>
          <a:lstStyle/>
          <a:p>
            <a:r>
              <a:rPr lang="en-US" sz="2000" b="1" dirty="0"/>
              <a:t>Second AI iteration</a:t>
            </a:r>
          </a:p>
          <a:p>
            <a:r>
              <a:rPr lang="en-US" sz="2000" dirty="0"/>
              <a:t>All </a:t>
            </a:r>
            <a:r>
              <a:rPr lang="en-US" sz="2000" dirty="0" err="1"/>
              <a:t>enums</a:t>
            </a:r>
            <a:r>
              <a:rPr lang="en-US" sz="2000" dirty="0"/>
              <a:t> start with </a:t>
            </a:r>
            <a:r>
              <a:rPr lang="en-US" sz="2000" dirty="0" err="1"/>
              <a:t>qA</a:t>
            </a:r>
            <a:endParaRPr lang="en-US" sz="2000" dirty="0"/>
          </a:p>
          <a:p>
            <a:r>
              <a:rPr lang="en-US" sz="2000" dirty="0"/>
              <a:t>Fast and hand rolled</a:t>
            </a:r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B585C24A-A581-49C5-AEE0-1EDD73AF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4400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89FC8-C472-0FD3-E111-BFA115513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40" y="3850137"/>
            <a:ext cx="5171660" cy="2863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B361E-60E0-A9A0-F159-BFE6DC248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9" y="3486600"/>
            <a:ext cx="4241337" cy="32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7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7EA8-EF0E-173D-83E0-B36D87AE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/>
          <a:lstStyle/>
          <a:p>
            <a:r>
              <a:rPr lang="en-US" dirty="0"/>
              <a:t>String to </a:t>
            </a:r>
            <a:r>
              <a:rPr lang="en-US" dirty="0" err="1"/>
              <a:t>enum</a:t>
            </a:r>
            <a:r>
              <a:rPr lang="en-US" dirty="0"/>
              <a:t>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3D138-2F38-D8B7-C38C-7C52C379E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Successes</a:t>
            </a:r>
          </a:p>
          <a:p>
            <a:pPr lvl="1"/>
            <a:r>
              <a:rPr lang="en-US" dirty="0"/>
              <a:t>Immediately recognized optimization opportunities</a:t>
            </a:r>
          </a:p>
          <a:p>
            <a:pPr lvl="1"/>
            <a:r>
              <a:rPr lang="en-US" dirty="0"/>
              <a:t>The human did not immediately recognize all </a:t>
            </a:r>
            <a:r>
              <a:rPr lang="en-US" dirty="0" err="1"/>
              <a:t>enums</a:t>
            </a:r>
            <a:r>
              <a:rPr lang="en-US" dirty="0"/>
              <a:t> starts with “</a:t>
            </a:r>
            <a:r>
              <a:rPr lang="en-US" dirty="0" err="1"/>
              <a:t>qA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Provided good and safe solutions with minimum iterations</a:t>
            </a:r>
          </a:p>
          <a:p>
            <a:pPr lvl="2"/>
            <a:r>
              <a:rPr lang="en-US" dirty="0"/>
              <a:t>Little input required</a:t>
            </a:r>
          </a:p>
          <a:p>
            <a:pPr lvl="2"/>
            <a:r>
              <a:rPr lang="en-US" dirty="0"/>
              <a:t>Every iteration better than the last with minimal prompting</a:t>
            </a:r>
          </a:p>
          <a:p>
            <a:pPr lvl="1"/>
            <a:r>
              <a:rPr lang="en-US" dirty="0"/>
              <a:t>Chat in agent mode can ensure the generated code is correct</a:t>
            </a:r>
          </a:p>
          <a:p>
            <a:r>
              <a:rPr lang="en-US" dirty="0"/>
              <a:t>Opportunities</a:t>
            </a:r>
          </a:p>
          <a:p>
            <a:pPr lvl="1"/>
            <a:r>
              <a:rPr lang="en-US" dirty="0"/>
              <a:t>There is a bias against STL on embedded platforms</a:t>
            </a:r>
          </a:p>
          <a:p>
            <a:pPr lvl="1"/>
            <a:r>
              <a:rPr lang="en-US" dirty="0"/>
              <a:t>const char* recommendation was not great</a:t>
            </a:r>
          </a:p>
          <a:p>
            <a:pPr lvl="1"/>
            <a:r>
              <a:rPr lang="en-US" dirty="0"/>
              <a:t>The hashing suggestions by one model were too unreadable and complex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02BA61FE-E78D-31E7-4D1A-9EE576A56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05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3DC6-E6F7-A7E7-F026-0B3CBDD4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B650-BE55-609A-B3C1-8E3A2C4A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9575"/>
          </a:xfrm>
        </p:spPr>
        <p:txBody>
          <a:bodyPr/>
          <a:lstStyle/>
          <a:p>
            <a:r>
              <a:rPr lang="en-US" dirty="0"/>
              <a:t>One address multiple representations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B6A297-2CFB-A00B-3584-232C9BB2D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97336"/>
              </p:ext>
            </p:extLst>
          </p:nvPr>
        </p:nvGraphicFramePr>
        <p:xfrm>
          <a:off x="7324345" y="359938"/>
          <a:ext cx="3693314" cy="338539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14336">
                  <a:extLst>
                    <a:ext uri="{9D8B030D-6E8A-4147-A177-3AD203B41FA5}">
                      <a16:colId xmlns:a16="http://schemas.microsoft.com/office/drawing/2014/main" val="2203517346"/>
                    </a:ext>
                  </a:extLst>
                </a:gridCol>
                <a:gridCol w="1014336">
                  <a:extLst>
                    <a:ext uri="{9D8B030D-6E8A-4147-A177-3AD203B41FA5}">
                      <a16:colId xmlns:a16="http://schemas.microsoft.com/office/drawing/2014/main" val="193592934"/>
                    </a:ext>
                  </a:extLst>
                </a:gridCol>
                <a:gridCol w="378843">
                  <a:extLst>
                    <a:ext uri="{9D8B030D-6E8A-4147-A177-3AD203B41FA5}">
                      <a16:colId xmlns:a16="http://schemas.microsoft.com/office/drawing/2014/main" val="3804129537"/>
                    </a:ext>
                  </a:extLst>
                </a:gridCol>
                <a:gridCol w="363139">
                  <a:extLst>
                    <a:ext uri="{9D8B030D-6E8A-4147-A177-3AD203B41FA5}">
                      <a16:colId xmlns:a16="http://schemas.microsoft.com/office/drawing/2014/main" val="1517401731"/>
                    </a:ext>
                  </a:extLst>
                </a:gridCol>
                <a:gridCol w="381297">
                  <a:extLst>
                    <a:ext uri="{9D8B030D-6E8A-4147-A177-3AD203B41FA5}">
                      <a16:colId xmlns:a16="http://schemas.microsoft.com/office/drawing/2014/main" val="3637319055"/>
                    </a:ext>
                  </a:extLst>
                </a:gridCol>
                <a:gridCol w="541363">
                  <a:extLst>
                    <a:ext uri="{9D8B030D-6E8A-4147-A177-3AD203B41FA5}">
                      <a16:colId xmlns:a16="http://schemas.microsoft.com/office/drawing/2014/main" val="1007122992"/>
                    </a:ext>
                  </a:extLst>
                </a:gridCol>
              </a:tblGrid>
              <a:tr h="205753">
                <a:tc>
                  <a:txBody>
                    <a:bodyPr/>
                    <a:lstStyle/>
                    <a:p>
                      <a:r>
                        <a:rPr lang="en-US" sz="1100" b="1" dirty="0"/>
                        <a:t>Address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Address Text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n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N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SSID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591963505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WIDE1-2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461951893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WIDE1-2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2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014482007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613753548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406951510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018766786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WIDE2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72493675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WIDE1-1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WIDE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849782006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WIDE2-2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876146404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WIDE1-1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947479982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WIDE1-1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127762082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WIDE11-1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108884823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WIDE11-1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WIDE11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053434713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537207488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WIDE1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977525427"/>
                  </a:ext>
                </a:extLst>
              </a:tr>
              <a:tr h="169002">
                <a:tc>
                  <a:txBody>
                    <a:bodyPr/>
                    <a:lstStyle/>
                    <a:p>
                      <a:r>
                        <a:rPr lang="en-US" sz="900" b="0" dirty="0"/>
                        <a:t>N0CALL-5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N0CALL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0870969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135791-7E01-A5A6-3200-3474D323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94"/>
          <a:stretch>
            <a:fillRect/>
          </a:stretch>
        </p:blipFill>
        <p:spPr>
          <a:xfrm>
            <a:off x="1145805" y="4920643"/>
            <a:ext cx="5351773" cy="1860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17158-1E40-BA0A-FCD6-A469A597AB87}"/>
              </a:ext>
            </a:extLst>
          </p:cNvPr>
          <p:cNvSpPr txBox="1"/>
          <p:nvPr/>
        </p:nvSpPr>
        <p:spPr>
          <a:xfrm>
            <a:off x="1104002" y="4425575"/>
            <a:ext cx="282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7827C-089D-9714-6FD6-37AF1329DFE8}"/>
              </a:ext>
            </a:extLst>
          </p:cNvPr>
          <p:cNvSpPr txBox="1"/>
          <p:nvPr/>
        </p:nvSpPr>
        <p:spPr>
          <a:xfrm>
            <a:off x="1104002" y="2433103"/>
            <a:ext cx="46303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 constrains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n</a:t>
            </a:r>
            <a:r>
              <a:rPr lang="en-US" sz="1200" b="0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 must be in the range </a:t>
            </a:r>
            <a:r>
              <a:rPr lang="en-US" sz="1200" b="1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[1, 7]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E1E1E"/>
                </a:solidFill>
                <a:latin typeface="Segoe UI" panose="020B0502040204020203" pitchFamily="34" charset="0"/>
              </a:rPr>
              <a:t>N</a:t>
            </a:r>
            <a:r>
              <a:rPr lang="en-US" sz="1200" b="0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 must be in the range </a:t>
            </a:r>
            <a:r>
              <a:rPr lang="en-US" sz="1200" b="1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[0, 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If </a:t>
            </a:r>
            <a:r>
              <a:rPr lang="en-US" sz="1200" b="1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N &gt; 0</a:t>
            </a:r>
            <a:r>
              <a:rPr lang="en-US" sz="1200" b="0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, then </a:t>
            </a:r>
            <a:r>
              <a:rPr lang="en-US" sz="1200" b="1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n &gt; 0</a:t>
            </a:r>
            <a:r>
              <a:rPr lang="en-US" sz="1200" b="0" i="0" u="none" strike="noStrike" baseline="0" dirty="0">
                <a:solidFill>
                  <a:srgbClr val="1E1E1E"/>
                </a:solidFill>
                <a:latin typeface="Segoe UI" panose="020B0502040204020203" pitchFamily="34" charset="0"/>
              </a:rPr>
              <a:t> must also hold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E1E1E"/>
                </a:solidFill>
                <a:latin typeface="Segoe UI" panose="020B0502040204020203" pitchFamily="34" charset="0"/>
              </a:rPr>
              <a:t>SSID</a:t>
            </a:r>
            <a:r>
              <a:rPr lang="en-US" sz="1200" dirty="0">
                <a:solidFill>
                  <a:srgbClr val="1E1E1E"/>
                </a:solidFill>
                <a:latin typeface="Segoe UI" panose="020B0502040204020203" pitchFamily="34" charset="0"/>
              </a:rPr>
              <a:t> must be in the range </a:t>
            </a:r>
            <a:r>
              <a:rPr lang="en-US" sz="1200" b="1" dirty="0">
                <a:solidFill>
                  <a:srgbClr val="1E1E1E"/>
                </a:solidFill>
                <a:latin typeface="Segoe UI" panose="020B0502040204020203" pitchFamily="34" charset="0"/>
              </a:rPr>
              <a:t>[1, 15]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E1E1E"/>
                </a:solidFill>
                <a:latin typeface="Segoe UI" panose="020B0502040204020203" pitchFamily="34" charset="0"/>
              </a:rPr>
              <a:t>If</a:t>
            </a:r>
            <a:r>
              <a:rPr lang="en-US" sz="1200" b="1" dirty="0">
                <a:solidFill>
                  <a:srgbClr val="1E1E1E"/>
                </a:solidFill>
                <a:latin typeface="Segoe UI" panose="020B0502040204020203" pitchFamily="34" charset="0"/>
              </a:rPr>
              <a:t> n &gt; 0</a:t>
            </a:r>
            <a:r>
              <a:rPr lang="en-US" sz="1200" dirty="0">
                <a:solidFill>
                  <a:srgbClr val="1E1E1E"/>
                </a:solidFill>
                <a:latin typeface="Segoe UI" panose="020B0502040204020203" pitchFamily="34" charset="0"/>
              </a:rPr>
              <a:t>, then SSID must be </a:t>
            </a:r>
            <a:r>
              <a:rPr lang="en-US" sz="1200" b="1" dirty="0">
                <a:solidFill>
                  <a:srgbClr val="1E1E1E"/>
                </a:solidFill>
                <a:latin typeface="Segoe UI" panose="020B0502040204020203" pitchFamily="34" charset="0"/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E1E1E"/>
                </a:solidFill>
                <a:latin typeface="Segoe UI" panose="020B0502040204020203" pitchFamily="34" charset="0"/>
              </a:rPr>
              <a:t>If</a:t>
            </a:r>
            <a:r>
              <a:rPr lang="en-US" sz="1200" b="1" dirty="0">
                <a:solidFill>
                  <a:srgbClr val="1E1E1E"/>
                </a:solidFill>
                <a:latin typeface="Segoe UI" panose="020B0502040204020203" pitchFamily="34" charset="0"/>
              </a:rPr>
              <a:t> SSID &gt; 0</a:t>
            </a:r>
            <a:r>
              <a:rPr lang="en-US" sz="1200" dirty="0">
                <a:solidFill>
                  <a:srgbClr val="1E1E1E"/>
                </a:solidFill>
                <a:latin typeface="Segoe UI" panose="020B0502040204020203" pitchFamily="34" charset="0"/>
              </a:rPr>
              <a:t>, then </a:t>
            </a:r>
            <a:r>
              <a:rPr lang="en-US" sz="1200" b="1" dirty="0">
                <a:solidFill>
                  <a:srgbClr val="1E1E1E"/>
                </a:solidFill>
                <a:latin typeface="Segoe UI" panose="020B0502040204020203" pitchFamily="34" charset="0"/>
              </a:rPr>
              <a:t>n</a:t>
            </a:r>
            <a:r>
              <a:rPr lang="en-US" sz="1200" dirty="0">
                <a:solidFill>
                  <a:srgbClr val="1E1E1E"/>
                </a:solidFill>
                <a:latin typeface="Segoe UI" panose="020B0502040204020203" pitchFamily="34" charset="0"/>
              </a:rPr>
              <a:t> must be </a:t>
            </a:r>
            <a:r>
              <a:rPr lang="en-US" sz="1200" b="1" dirty="0">
                <a:solidFill>
                  <a:srgbClr val="1E1E1E"/>
                </a:solidFill>
                <a:latin typeface="Segoe UI" panose="020B0502040204020203" pitchFamily="34" charset="0"/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643C8-121A-0DD5-C6EA-3708D51FAFAD}"/>
              </a:ext>
            </a:extLst>
          </p:cNvPr>
          <p:cNvSpPr txBox="1"/>
          <p:nvPr/>
        </p:nvSpPr>
        <p:spPr>
          <a:xfrm>
            <a:off x="8278052" y="3785559"/>
            <a:ext cx="189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Addresses examples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5EF2C-2F32-1A2B-886C-B79D1A34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003" y="4969495"/>
            <a:ext cx="4121998" cy="920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41A342-C01B-5962-F10F-20D84ACCBFBE}"/>
              </a:ext>
            </a:extLst>
          </p:cNvPr>
          <p:cNvSpPr txBox="1"/>
          <p:nvPr/>
        </p:nvSpPr>
        <p:spPr>
          <a:xfrm>
            <a:off x="7052402" y="4425282"/>
            <a:ext cx="282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 comparison</a:t>
            </a:r>
          </a:p>
        </p:txBody>
      </p:sp>
      <p:pic>
        <p:nvPicPr>
          <p:cNvPr id="11" name="Picture 2" descr="Generated image">
            <a:extLst>
              <a:ext uri="{FF2B5EF4-FFF2-40B4-BE49-F238E27FC236}">
                <a16:creationId xmlns:a16="http://schemas.microsoft.com/office/drawing/2014/main" id="{DB70C367-087A-CA6B-549D-C1C7B3A0B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29" y="79229"/>
            <a:ext cx="759542" cy="7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00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58F5F-8478-2DD3-AD42-B0D9ACFE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1850-1D91-1677-9263-50C224A6A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Address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6FCEE-579F-C7D8-30FE-F41FF34DF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First human written version</a:t>
            </a:r>
          </a:p>
          <a:p>
            <a:r>
              <a:rPr lang="en-US" dirty="0"/>
              <a:t>Readable</a:t>
            </a:r>
          </a:p>
          <a:p>
            <a:r>
              <a:rPr lang="en-US" dirty="0"/>
              <a:t>Appends strings</a:t>
            </a:r>
          </a:p>
          <a:p>
            <a:r>
              <a:rPr lang="en-US" dirty="0"/>
              <a:t>Uses std::</a:t>
            </a:r>
            <a:r>
              <a:rPr lang="en-US" dirty="0" err="1"/>
              <a:t>to_string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57751-231D-42B0-5D05-121A064F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9488"/>
            <a:ext cx="46970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7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9186-F184-A84F-17B8-F24C151A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411"/>
            <a:ext cx="10515600" cy="1325563"/>
          </a:xfrm>
        </p:spPr>
        <p:txBody>
          <a:bodyPr/>
          <a:lstStyle/>
          <a:p>
            <a:r>
              <a:rPr lang="en-US"/>
              <a:t>Microsoft @ </a:t>
            </a:r>
            <a:r>
              <a:rPr lang="en-US" err="1"/>
              <a:t>CppCon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A0883D-01CC-2209-196A-34997212B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487284"/>
              </p:ext>
            </p:extLst>
          </p:nvPr>
        </p:nvGraphicFramePr>
        <p:xfrm>
          <a:off x="105963" y="1142729"/>
          <a:ext cx="12008819" cy="5396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947">
                  <a:extLst>
                    <a:ext uri="{9D8B030D-6E8A-4147-A177-3AD203B41FA5}">
                      <a16:colId xmlns:a16="http://schemas.microsoft.com/office/drawing/2014/main" val="3825320020"/>
                    </a:ext>
                  </a:extLst>
                </a:gridCol>
                <a:gridCol w="2599058">
                  <a:extLst>
                    <a:ext uri="{9D8B030D-6E8A-4147-A177-3AD203B41FA5}">
                      <a16:colId xmlns:a16="http://schemas.microsoft.com/office/drawing/2014/main" val="2067679329"/>
                    </a:ext>
                  </a:extLst>
                </a:gridCol>
                <a:gridCol w="2162878">
                  <a:extLst>
                    <a:ext uri="{9D8B030D-6E8A-4147-A177-3AD203B41FA5}">
                      <a16:colId xmlns:a16="http://schemas.microsoft.com/office/drawing/2014/main" val="3097060798"/>
                    </a:ext>
                  </a:extLst>
                </a:gridCol>
                <a:gridCol w="2380968">
                  <a:extLst>
                    <a:ext uri="{9D8B030D-6E8A-4147-A177-3AD203B41FA5}">
                      <a16:colId xmlns:a16="http://schemas.microsoft.com/office/drawing/2014/main" val="1635156209"/>
                    </a:ext>
                  </a:extLst>
                </a:gridCol>
                <a:gridCol w="2380968">
                  <a:extLst>
                    <a:ext uri="{9D8B030D-6E8A-4147-A177-3AD203B41FA5}">
                      <a16:colId xmlns:a16="http://schemas.microsoft.com/office/drawing/2014/main" val="1199623637"/>
                    </a:ext>
                  </a:extLst>
                </a:gridCol>
              </a:tblGrid>
              <a:tr h="443773">
                <a:tc>
                  <a:txBody>
                    <a:bodyPr/>
                    <a:lstStyle/>
                    <a:p>
                      <a:r>
                        <a:rPr lang="en-US" dirty="0"/>
                        <a:t>Monday, Sept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Tuesday, Sept 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Wed, Sept 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Thursday, Sept 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Friday, Sept 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9352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Building Secure Applications: A Practical End-to-End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What’s New for Visual Studio Code: CMake Improvements and GitHub Copilot Agents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LLMs in the Trenches: Boosting System Programming with 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MSVC C++ Dynamic Debugging: How We Enabled Full Debuggability of Optimized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Reflection-based JSON in C++ at Gigabytes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592224"/>
                  </a:ext>
                </a:extLst>
              </a:tr>
              <a:tr h="432612">
                <a:tc>
                  <a:txBody>
                    <a:bodyPr/>
                    <a:lstStyle/>
                    <a:p>
                      <a:r>
                        <a:rPr lang="en-US" sz="1000"/>
                        <a:t>Chandranath Bhattacharyya &amp; Bharat Kumar</a:t>
                      </a:r>
                    </a:p>
                    <a:p>
                      <a:r>
                        <a:rPr lang="en-US" sz="1000"/>
                        <a:t>16:45 – 17:45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Alexandra Kemper</a:t>
                      </a:r>
                    </a:p>
                    <a:p>
                      <a:r>
                        <a:rPr lang="en-US" sz="1000"/>
                        <a:t>09:00 – 10:00 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Ion Todirel</a:t>
                      </a:r>
                    </a:p>
                    <a:p>
                      <a:r>
                        <a:rPr lang="en-US" sz="1000"/>
                        <a:t>14:00 – 15:00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Eric Brumer</a:t>
                      </a:r>
                    </a:p>
                    <a:p>
                      <a:r>
                        <a:rPr lang="en-US" sz="1000"/>
                        <a:t>14:00 – 14:30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Daniel Lemire &amp; Francisco Geiman Thiesen</a:t>
                      </a:r>
                    </a:p>
                    <a:p>
                      <a:r>
                        <a:rPr lang="en-US" sz="1000"/>
                        <a:t>09:00 – 10:00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759811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What’s new in Visual Studio for C++ Developers in 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Performance Tips: Cutting Down on Unnecessary Objects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It’s Dangerous to Go Alone: A Game Developer Tutorial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Duck-Tape Chronicles: Rust/C++ Interop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99675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Augustin Popa &amp; David Li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14:00 – 15:00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Kathleen Baker &amp; Prithvi </a:t>
                      </a:r>
                      <a:r>
                        <a:rPr lang="en-US" sz="10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Okade</a:t>
                      </a:r>
                      <a:endParaRPr lang="en-US" sz="10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15:15 – 16:15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Michael Price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16:45 – 17:45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Victor Ciura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13:30 – 14:30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143941"/>
                  </a:ext>
                </a:extLst>
              </a:tr>
              <a:tr h="670560">
                <a:tc rowSpan="2"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Back to Basics: Code Review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Connecting C++ Tools to AI Agents Using the Model Context Protocol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sz="2000" dirty="0"/>
                        <a:t>Take our survey, win prizes</a:t>
                      </a:r>
                    </a:p>
                    <a:p>
                      <a:r>
                        <a:rPr lang="en-US" sz="2000" dirty="0"/>
                        <a:t>aka.ms/</a:t>
                      </a:r>
                      <a:r>
                        <a:rPr lang="en-US" sz="2000" dirty="0" err="1"/>
                        <a:t>cppcon</a:t>
                      </a:r>
                      <a:r>
                        <a:rPr lang="en-US" sz="2000" dirty="0"/>
                        <a:t>/</a:t>
                      </a:r>
                      <a:r>
                        <a:rPr lang="en-US" sz="2000" dirty="0" err="1"/>
                        <a:t>llms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258059"/>
                  </a:ext>
                </a:extLst>
              </a:tr>
              <a:tr h="42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Chandranath Bhattacharyya &amp; Kathleen Baker</a:t>
                      </a:r>
                    </a:p>
                    <a:p>
                      <a:r>
                        <a:rPr lang="en-US" sz="1000"/>
                        <a:t>14:00 – 15:00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Ben McMorran</a:t>
                      </a:r>
                    </a:p>
                    <a:p>
                      <a:r>
                        <a:rPr lang="en-US" sz="1000"/>
                        <a:t>15:50 – 16:20</a:t>
                      </a:r>
                    </a:p>
                  </a:txBody>
                  <a:tcPr marB="1828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045328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Welcome to v1.0 of the meta::[[verse]]!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52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Inbal Levi</a:t>
                      </a:r>
                    </a:p>
                    <a:p>
                      <a:r>
                        <a:rPr lang="en-US" sz="1000" dirty="0"/>
                        <a:t>16:45 – 17:45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504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7D897C4-F436-04E2-F4A0-BC78901B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51" y="5047861"/>
            <a:ext cx="793072" cy="79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31EB663-2A0C-DA85-7546-92E07F41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992" y="5883377"/>
            <a:ext cx="656125" cy="6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23CF2132-C230-3513-C330-4755CA130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000" y="5049842"/>
            <a:ext cx="793072" cy="79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35D6B-C3DB-FB55-2C8F-69AF0A1DE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504" y="5888794"/>
            <a:ext cx="1092738" cy="613681"/>
          </a:xfrm>
          <a:prstGeom prst="rect">
            <a:avLst/>
          </a:prstGeom>
        </p:spPr>
      </p:pic>
      <p:pic>
        <p:nvPicPr>
          <p:cNvPr id="10" name="Picture 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5220DA1-2727-D303-CB8D-4DC979DD6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562" y="4727282"/>
            <a:ext cx="1812220" cy="18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75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E01A3-55AA-B3B1-94CE-600667EC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Address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77A-936B-5DE8-FD90-BA04E857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First AI iteration</a:t>
            </a:r>
          </a:p>
          <a:p>
            <a:r>
              <a:rPr lang="en-US" dirty="0"/>
              <a:t>SSID not larger than 16</a:t>
            </a:r>
          </a:p>
          <a:p>
            <a:r>
              <a:rPr lang="en-US" dirty="0"/>
              <a:t>Avoid std::</a:t>
            </a:r>
            <a:r>
              <a:rPr lang="en-US" dirty="0" err="1"/>
              <a:t>to_string</a:t>
            </a:r>
            <a:endParaRPr lang="en-US" dirty="0"/>
          </a:p>
          <a:p>
            <a:r>
              <a:rPr lang="en-US" dirty="0"/>
              <a:t>Avoid string concatenations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3438B-DE53-A1F8-E3F1-6DB7E147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607" y="842400"/>
            <a:ext cx="4649534" cy="5853689"/>
          </a:xfrm>
          <a:prstGeom prst="rect">
            <a:avLst/>
          </a:prstGeom>
        </p:spPr>
      </p:pic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96D4363D-44ED-76CF-1F32-600925FB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4400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3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F1339-A0E1-6565-8B0F-39629229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6F75-C6AE-79FD-FB95-98A4CB00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B7D9-A3F6-6043-5501-F5E931369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First human written </a:t>
            </a:r>
            <a:br>
              <a:rPr lang="en-US" b="1" dirty="0"/>
            </a:br>
            <a:r>
              <a:rPr lang="en-US" b="1" dirty="0"/>
              <a:t>optimized version</a:t>
            </a:r>
            <a:endParaRPr lang="en-US" dirty="0"/>
          </a:p>
          <a:p>
            <a:r>
              <a:rPr lang="en-US" dirty="0"/>
              <a:t>No more address copies</a:t>
            </a:r>
          </a:p>
          <a:p>
            <a:r>
              <a:rPr lang="en-US" dirty="0"/>
              <a:t>Hand rolled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1A86F-0214-964A-54AE-71B51D54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37" y="1690688"/>
            <a:ext cx="6475423" cy="4772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808E63-0577-A344-C52C-4A216BBF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83" y="4666589"/>
            <a:ext cx="4121998" cy="92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85852-7EB3-021C-1C5F-DF8E530AD4A2}"/>
              </a:ext>
            </a:extLst>
          </p:cNvPr>
          <p:cNvSpPr txBox="1"/>
          <p:nvPr/>
        </p:nvSpPr>
        <p:spPr>
          <a:xfrm>
            <a:off x="910682" y="4122376"/>
            <a:ext cx="282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 comparison</a:t>
            </a:r>
          </a:p>
        </p:txBody>
      </p:sp>
    </p:spTree>
    <p:extLst>
      <p:ext uri="{BB962C8B-B14F-4D97-AF65-F5344CB8AC3E}">
        <p14:creationId xmlns:p14="http://schemas.microsoft.com/office/powerpoint/2010/main" val="4187545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30A0-2D41-3ED7-8652-85247E06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49F5-AB92-50FA-AD85-974DF2375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First AI iteration</a:t>
            </a:r>
            <a:endParaRPr lang="en-US" dirty="0"/>
          </a:p>
          <a:p>
            <a:r>
              <a:rPr lang="en-US" dirty="0"/>
              <a:t>Improved readability</a:t>
            </a:r>
          </a:p>
          <a:p>
            <a:r>
              <a:rPr lang="en-US" dirty="0"/>
              <a:t>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9F719-C417-0EC8-E553-2BA2CD15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95" y="1690688"/>
            <a:ext cx="6990205" cy="5049480"/>
          </a:xfrm>
          <a:prstGeom prst="rect">
            <a:avLst/>
          </a:prstGeom>
        </p:spPr>
      </p:pic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C701BEEA-4032-095A-6421-ACB65C399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4400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8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0B2A-25A5-8BB2-12B1-292D9005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80AE-6EE9-4EDC-D810-22045659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  <a:p>
            <a:pPr lvl="1"/>
            <a:r>
              <a:rPr lang="en-US" dirty="0"/>
              <a:t>Correct solutions with good readability</a:t>
            </a:r>
          </a:p>
          <a:p>
            <a:pPr lvl="1"/>
            <a:r>
              <a:rPr lang="en-US" dirty="0"/>
              <a:t>Improved readability</a:t>
            </a:r>
          </a:p>
          <a:p>
            <a:r>
              <a:rPr lang="en-US" dirty="0"/>
              <a:t>Opportunities</a:t>
            </a:r>
          </a:p>
          <a:p>
            <a:pPr lvl="1"/>
            <a:r>
              <a:rPr lang="en-US" dirty="0"/>
              <a:t>Generated code isn’t measured for performance</a:t>
            </a:r>
          </a:p>
          <a:p>
            <a:pPr lvl="1"/>
            <a:r>
              <a:rPr lang="en-US" dirty="0"/>
              <a:t>Generated code isn’t always faster</a:t>
            </a:r>
          </a:p>
          <a:p>
            <a:pPr lvl="1"/>
            <a:r>
              <a:rPr lang="en-US" dirty="0"/>
              <a:t>Unpredictable solutions, same prompt will result in different answers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86B17494-C7EE-35A1-8818-127C9C1A6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347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03A9-5378-2C2E-8E51-DED17FDF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9F89-8925-8CD5-D628-A0B1463FC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Best programming models aren’t the best for everything</a:t>
            </a:r>
          </a:p>
          <a:p>
            <a:pPr lvl="1"/>
            <a:r>
              <a:rPr lang="en-US" dirty="0"/>
              <a:t>One model suggested hashing with a cost char* interface</a:t>
            </a:r>
          </a:p>
          <a:p>
            <a:pPr lvl="2"/>
            <a:r>
              <a:rPr lang="en-US" dirty="0"/>
              <a:t>3 x iterations with warnings about not using STL on embedded platforms</a:t>
            </a:r>
          </a:p>
          <a:p>
            <a:pPr lvl="1"/>
            <a:r>
              <a:rPr lang="en-US" dirty="0"/>
              <a:t>Another model suggested hand rolled comparison with std::string view</a:t>
            </a:r>
          </a:p>
          <a:p>
            <a:pPr lvl="2"/>
            <a:r>
              <a:rPr lang="en-US" dirty="0"/>
              <a:t>When asked to use &lt;algorithm&gt; it used std::</a:t>
            </a:r>
            <a:r>
              <a:rPr lang="en-US" dirty="0" err="1"/>
              <a:t>lower_bound</a:t>
            </a:r>
            <a:r>
              <a:rPr lang="en-US" dirty="0"/>
              <a:t> with a hand rolled hash</a:t>
            </a:r>
          </a:p>
          <a:p>
            <a:pPr lvl="2"/>
            <a:r>
              <a:rPr lang="en-US" dirty="0"/>
              <a:t>When asked to simplify it used std::</a:t>
            </a:r>
            <a:r>
              <a:rPr lang="en-US" dirty="0" err="1"/>
              <a:t>lower_bound</a:t>
            </a:r>
            <a:r>
              <a:rPr lang="en-US" dirty="0"/>
              <a:t> with a sorted array</a:t>
            </a:r>
          </a:p>
          <a:p>
            <a:r>
              <a:rPr lang="en-US" dirty="0"/>
              <a:t>The models are non-deterministic</a:t>
            </a:r>
          </a:p>
          <a:p>
            <a:pPr lvl="1"/>
            <a:r>
              <a:rPr lang="en-US" dirty="0"/>
              <a:t>In one go std::</a:t>
            </a:r>
            <a:r>
              <a:rPr lang="en-US" dirty="0" err="1"/>
              <a:t>lower_bound</a:t>
            </a:r>
            <a:r>
              <a:rPr lang="en-US" dirty="0"/>
              <a:t> / sorted array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8EF9B336-75DE-0CE7-5BAB-D0D449A4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28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F9278-103F-C49B-E9A8-72D946BC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F158-4440-A3E9-38CD-3641E6C2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7077-F333-B5A5-2333-BBBB6B8CA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All code paths must be measured, what intuitively seems faster isn’t</a:t>
            </a:r>
          </a:p>
          <a:p>
            <a:r>
              <a:rPr lang="en-US" dirty="0"/>
              <a:t>Performance tasks are great for agentic tools</a:t>
            </a:r>
          </a:p>
          <a:p>
            <a:pPr lvl="1"/>
            <a:r>
              <a:rPr lang="en-US" dirty="0"/>
              <a:t>Have good code coverage and have the AI tools run your tests</a:t>
            </a:r>
          </a:p>
          <a:p>
            <a:pPr lvl="1"/>
            <a:r>
              <a:rPr lang="en-US" dirty="0"/>
              <a:t>Have a performance test that ensures no perf regressions</a:t>
            </a:r>
          </a:p>
          <a:p>
            <a:r>
              <a:rPr lang="en-US" dirty="0"/>
              <a:t>The more context and progress you’ve made on a task, the more AI can help</a:t>
            </a:r>
          </a:p>
          <a:p>
            <a:pPr lvl="1"/>
            <a:r>
              <a:rPr lang="en-US" dirty="0"/>
              <a:t>A big functional piece of code that’s well commented works really well</a:t>
            </a:r>
          </a:p>
          <a:p>
            <a:r>
              <a:rPr lang="en-US" dirty="0"/>
              <a:t>Embedded platforms have come a long way; if you are using the standard library, you might already be there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2918CAC6-E267-740D-E9B0-03CE19C5F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262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C0EF-0799-DC57-B2F6-8F430977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UTF8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97741-0257-21AA-7B57-F9C4E3441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3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C5A5-17B8-F527-75D2-6BCEFD67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UTF8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4C3CC-A1ED-6F31-7EB5-030AAC03B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Packets are made of encoded data and text</a:t>
            </a:r>
          </a:p>
          <a:p>
            <a:r>
              <a:rPr lang="en-US" dirty="0"/>
              <a:t>The message portion of the packet can be UTF8</a:t>
            </a:r>
          </a:p>
          <a:p>
            <a:r>
              <a:rPr lang="en-US" dirty="0"/>
              <a:t>Support UTF8 in an API designed for ASCII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C5DCAD-0B8B-9187-61E7-139EDAE0F411}"/>
              </a:ext>
            </a:extLst>
          </p:cNvPr>
          <p:cNvGrpSpPr/>
          <p:nvPr/>
        </p:nvGrpSpPr>
        <p:grpSpPr>
          <a:xfrm>
            <a:off x="2678726" y="4577957"/>
            <a:ext cx="6834548" cy="1273539"/>
            <a:chOff x="2521394" y="3235291"/>
            <a:chExt cx="6320055" cy="12735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43AC72-DE04-5F8E-3DB8-64929E0D8887}"/>
                </a:ext>
              </a:extLst>
            </p:cNvPr>
            <p:cNvSpPr txBox="1"/>
            <p:nvPr/>
          </p:nvSpPr>
          <p:spPr>
            <a:xfrm>
              <a:off x="2521394" y="3235291"/>
              <a:ext cx="6277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NOCALL</a:t>
              </a:r>
              <a:r>
                <a:rPr lang="en-US" dirty="0"/>
                <a:t>-</a:t>
              </a:r>
              <a:r>
                <a:rPr lang="en-US" b="1" dirty="0">
                  <a:solidFill>
                    <a:srgbClr val="7030A0"/>
                  </a:solidFill>
                </a:rPr>
                <a:t>5</a:t>
              </a:r>
              <a:r>
                <a:rPr lang="en-US" dirty="0"/>
                <a:t>&gt;</a:t>
              </a:r>
              <a:r>
                <a:rPr lang="en-US" b="1" dirty="0">
                  <a:solidFill>
                    <a:schemeClr val="accent6"/>
                  </a:solidFill>
                </a:rPr>
                <a:t>T7SVVQ</a:t>
              </a:r>
              <a:r>
                <a:rPr lang="en-US" dirty="0"/>
                <a:t>,</a:t>
              </a:r>
              <a:r>
                <a:rPr lang="en-US" b="1" dirty="0">
                  <a:solidFill>
                    <a:srgbClr val="FF0000"/>
                  </a:solidFill>
                </a:rPr>
                <a:t>WIDE1</a:t>
              </a:r>
              <a:r>
                <a:rPr lang="en-US" dirty="0"/>
                <a:t>-</a:t>
              </a:r>
              <a:r>
                <a:rPr lang="en-US" b="1" dirty="0">
                  <a:solidFill>
                    <a:srgbClr val="FFC000"/>
                  </a:solidFill>
                </a:rPr>
                <a:t>1</a:t>
              </a:r>
              <a:r>
                <a:rPr lang="en-US" dirty="0"/>
                <a:t>,</a:t>
              </a: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WIDE2</a:t>
              </a:r>
              <a:r>
                <a:rPr lang="en-US" dirty="0"/>
                <a:t>-</a:t>
              </a:r>
              <a:r>
                <a:rPr lang="en-US" b="1" dirty="0">
                  <a:solidFill>
                    <a:srgbClr val="C00000"/>
                  </a:solidFill>
                </a:rPr>
                <a:t>1</a:t>
              </a:r>
              <a:r>
                <a:rPr lang="en-US" dirty="0"/>
                <a:t>:`2(al"|[/&gt;"3u}hello world^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43AB3B-7692-ACF9-AB4E-A1640FC9CD68}"/>
                </a:ext>
              </a:extLst>
            </p:cNvPr>
            <p:cNvSpPr txBox="1"/>
            <p:nvPr/>
          </p:nvSpPr>
          <p:spPr>
            <a:xfrm>
              <a:off x="2624116" y="3862499"/>
              <a:ext cx="878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from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928C22-60CA-4620-CBF9-5B1B78666162}"/>
                </a:ext>
              </a:extLst>
            </p:cNvPr>
            <p:cNvSpPr txBox="1"/>
            <p:nvPr/>
          </p:nvSpPr>
          <p:spPr>
            <a:xfrm>
              <a:off x="3676772" y="3862499"/>
              <a:ext cx="1336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latitude</a:t>
              </a:r>
            </a:p>
            <a:p>
              <a:r>
                <a:rPr lang="en-US" b="1" dirty="0"/>
                <a:t>longitude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3FEACC-570C-2FFE-7EA3-F2661735293A}"/>
                </a:ext>
              </a:extLst>
            </p:cNvPr>
            <p:cNvSpPr txBox="1"/>
            <p:nvPr/>
          </p:nvSpPr>
          <p:spPr>
            <a:xfrm>
              <a:off x="5581175" y="3862499"/>
              <a:ext cx="12112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longitude</a:t>
              </a:r>
              <a:br>
                <a:rPr lang="en-US" b="1" dirty="0"/>
              </a:br>
              <a:r>
                <a:rPr lang="en-US" dirty="0"/>
                <a:t>3 bytes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5CC823-85E0-B867-871C-70109FCFC1A4}"/>
                </a:ext>
              </a:extLst>
            </p:cNvPr>
            <p:cNvSpPr txBox="1"/>
            <p:nvPr/>
          </p:nvSpPr>
          <p:spPr>
            <a:xfrm>
              <a:off x="7630160" y="3862499"/>
              <a:ext cx="121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message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06311A-268C-DE92-1B92-AFF00533AF82}"/>
                </a:ext>
              </a:extLst>
            </p:cNvPr>
            <p:cNvCxnSpPr/>
            <p:nvPr/>
          </p:nvCxnSpPr>
          <p:spPr>
            <a:xfrm flipV="1">
              <a:off x="4122134" y="3604623"/>
              <a:ext cx="0" cy="308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541200-B54E-C988-E0E3-4A74FE51A03C}"/>
                </a:ext>
              </a:extLst>
            </p:cNvPr>
            <p:cNvCxnSpPr/>
            <p:nvPr/>
          </p:nvCxnSpPr>
          <p:spPr>
            <a:xfrm flipV="1">
              <a:off x="2995449" y="3604623"/>
              <a:ext cx="0" cy="308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F174C6-DCCC-5994-2E58-ABA7F65928DA}"/>
                </a:ext>
              </a:extLst>
            </p:cNvPr>
            <p:cNvCxnSpPr/>
            <p:nvPr/>
          </p:nvCxnSpPr>
          <p:spPr>
            <a:xfrm flipV="1">
              <a:off x="6479616" y="3606117"/>
              <a:ext cx="0" cy="308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7B9819-3599-2591-6350-85E7A274AEB9}"/>
                </a:ext>
              </a:extLst>
            </p:cNvPr>
            <p:cNvCxnSpPr/>
            <p:nvPr/>
          </p:nvCxnSpPr>
          <p:spPr>
            <a:xfrm flipV="1">
              <a:off x="8057506" y="3604623"/>
              <a:ext cx="0" cy="308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5731F1-DE02-05C4-7272-3C8507244C10}"/>
                </a:ext>
              </a:extLst>
            </p:cNvPr>
            <p:cNvSpPr txBox="1"/>
            <p:nvPr/>
          </p:nvSpPr>
          <p:spPr>
            <a:xfrm>
              <a:off x="6649762" y="3862499"/>
              <a:ext cx="12112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icon</a:t>
              </a:r>
            </a:p>
            <a:p>
              <a:r>
                <a:rPr lang="en-US" dirty="0"/>
                <a:t>2 bytes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0C4EC7-4CEB-6E79-ECD4-82FA4CA93946}"/>
                </a:ext>
              </a:extLst>
            </p:cNvPr>
            <p:cNvCxnSpPr/>
            <p:nvPr/>
          </p:nvCxnSpPr>
          <p:spPr>
            <a:xfrm flipV="1">
              <a:off x="6914057" y="3604623"/>
              <a:ext cx="0" cy="308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AB4613-B6BB-C1EC-8681-ADE6AEC07973}"/>
              </a:ext>
            </a:extLst>
          </p:cNvPr>
          <p:cNvSpPr txBox="1"/>
          <p:nvPr/>
        </p:nvSpPr>
        <p:spPr>
          <a:xfrm>
            <a:off x="5058320" y="6064678"/>
            <a:ext cx="19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APRS Mic-E packet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86754-F1EB-F5C0-5768-03E7F46FEB21}"/>
              </a:ext>
            </a:extLst>
          </p:cNvPr>
          <p:cNvSpPr txBox="1"/>
          <p:nvPr/>
        </p:nvSpPr>
        <p:spPr>
          <a:xfrm>
            <a:off x="7659380" y="3735227"/>
            <a:ext cx="130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altitude</a:t>
            </a:r>
            <a:br>
              <a:rPr lang="en-US" b="1" dirty="0"/>
            </a:br>
            <a:r>
              <a:rPr lang="en-US" dirty="0"/>
              <a:t>3 bytes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AF4992-6CFE-0815-097A-6016BE7B8F58}"/>
              </a:ext>
            </a:extLst>
          </p:cNvPr>
          <p:cNvCxnSpPr>
            <a:cxnSpLocks/>
          </p:cNvCxnSpPr>
          <p:nvPr/>
        </p:nvCxnSpPr>
        <p:spPr>
          <a:xfrm>
            <a:off x="7830367" y="4361294"/>
            <a:ext cx="0" cy="268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E72851E-FD83-A931-2516-29DAFE5821FA}"/>
              </a:ext>
            </a:extLst>
          </p:cNvPr>
          <p:cNvSpPr txBox="1"/>
          <p:nvPr/>
        </p:nvSpPr>
        <p:spPr>
          <a:xfrm>
            <a:off x="6031274" y="3733733"/>
            <a:ext cx="165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course/speed</a:t>
            </a:r>
            <a:br>
              <a:rPr lang="en-US" b="1" dirty="0"/>
            </a:br>
            <a:r>
              <a:rPr lang="en-US" dirty="0"/>
              <a:t>3 bytes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5B0FCB-4882-98C4-4F9C-5A63547FA105}"/>
              </a:ext>
            </a:extLst>
          </p:cNvPr>
          <p:cNvCxnSpPr>
            <a:cxnSpLocks/>
          </p:cNvCxnSpPr>
          <p:nvPr/>
        </p:nvCxnSpPr>
        <p:spPr>
          <a:xfrm>
            <a:off x="7233967" y="4109720"/>
            <a:ext cx="0" cy="513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88A72373-AF89-56DE-C63D-F52AF02DD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29" y="79229"/>
            <a:ext cx="759542" cy="7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7B6D9C-E169-2A88-6220-D9E3FECF771A}"/>
              </a:ext>
            </a:extLst>
          </p:cNvPr>
          <p:cNvSpPr txBox="1"/>
          <p:nvPr/>
        </p:nvSpPr>
        <p:spPr>
          <a:xfrm>
            <a:off x="4995913" y="3733733"/>
            <a:ext cx="9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routing</a:t>
            </a:r>
          </a:p>
          <a:p>
            <a:r>
              <a:rPr lang="en-US" b="1" dirty="0"/>
              <a:t>path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BABF3AF-87B6-A2EB-AF6A-97776A9667B1}"/>
              </a:ext>
            </a:extLst>
          </p:cNvPr>
          <p:cNvSpPr/>
          <p:nvPr/>
        </p:nvSpPr>
        <p:spPr>
          <a:xfrm rot="5400000">
            <a:off x="5637122" y="3625802"/>
            <a:ext cx="222495" cy="1778397"/>
          </a:xfrm>
          <a:prstGeom prst="leftBrace">
            <a:avLst>
              <a:gd name="adj1" fmla="val 8333"/>
              <a:gd name="adj2" fmla="val 69991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47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D1EB-394C-B61D-B529-09DB8193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UTF8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8B9A-F9F8-38DC-B9F6-C68174C35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design focused on various string types and transcoding</a:t>
            </a:r>
          </a:p>
          <a:p>
            <a:pPr lvl="1"/>
            <a:r>
              <a:rPr lang="en-US" dirty="0"/>
              <a:t>UTF8 internally</a:t>
            </a:r>
          </a:p>
          <a:p>
            <a:pPr lvl="1"/>
            <a:r>
              <a:rPr lang="en-US" dirty="0"/>
              <a:t>Support common encodings: ASCII, UTF8, UTF16</a:t>
            </a:r>
          </a:p>
          <a:p>
            <a:pPr lvl="1"/>
            <a:r>
              <a:rPr lang="en-US" dirty="0"/>
              <a:t>Take different string types: std::string, std::u8string, std::</a:t>
            </a:r>
            <a:r>
              <a:rPr lang="en-US" dirty="0" err="1"/>
              <a:t>wstring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dirty="0" err="1"/>
              <a:t>codecvt</a:t>
            </a:r>
            <a:r>
              <a:rPr lang="en-US" dirty="0"/>
              <a:t> to convert between types</a:t>
            </a:r>
          </a:p>
          <a:p>
            <a:r>
              <a:rPr lang="en-US" dirty="0"/>
              <a:t>Final design doesn’t have to handle transcoding</a:t>
            </a:r>
          </a:p>
          <a:p>
            <a:pPr lvl="1"/>
            <a:r>
              <a:rPr lang="en-US" dirty="0"/>
              <a:t>Core encoding is encoding invariant and uses std::string/std::</a:t>
            </a:r>
            <a:r>
              <a:rPr lang="en-US" dirty="0" err="1"/>
              <a:t>string_view</a:t>
            </a:r>
            <a:endParaRPr lang="en-US" dirty="0"/>
          </a:p>
          <a:p>
            <a:pPr lvl="1"/>
            <a:r>
              <a:rPr lang="en-US" dirty="0"/>
              <a:t>The message is accepted as various string types and converted to bytes</a:t>
            </a:r>
          </a:p>
          <a:p>
            <a:pPr lvl="1"/>
            <a:r>
              <a:rPr lang="en-US" dirty="0"/>
              <a:t>Encoded packet is returned as a sequence of bytes</a:t>
            </a:r>
          </a:p>
          <a:p>
            <a:pPr lvl="1"/>
            <a:endParaRPr lang="en-US" dirty="0"/>
          </a:p>
        </p:txBody>
      </p:sp>
      <p:pic>
        <p:nvPicPr>
          <p:cNvPr id="4" name="Picture 3" descr="A close up of a paper&#10;&#10;AI-generated content may be incorrect.">
            <a:extLst>
              <a:ext uri="{FF2B5EF4-FFF2-40B4-BE49-F238E27FC236}">
                <a16:creationId xmlns:a16="http://schemas.microsoft.com/office/drawing/2014/main" id="{32E47FBA-2B53-F394-94BB-91919DA7D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44000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10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6428A-BD92-EC2A-7EBA-92E222C1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UTF8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8DE8-8CED-0B5E-92BD-FEF2141F1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ways to set a message</a:t>
            </a:r>
          </a:p>
          <a:p>
            <a:r>
              <a:rPr lang="en-US" dirty="0"/>
              <a:t>Various ways to encode a packet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29A6D-4A8C-6653-C5C1-02BA41B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0" y="3063578"/>
            <a:ext cx="9121930" cy="3429297"/>
          </a:xfrm>
          <a:prstGeom prst="rect">
            <a:avLst/>
          </a:prstGeom>
        </p:spPr>
      </p:pic>
      <p:pic>
        <p:nvPicPr>
          <p:cNvPr id="6" name="Picture 5" descr="A close up of a paper&#10;&#10;AI-generated content may be incorrect.">
            <a:extLst>
              <a:ext uri="{FF2B5EF4-FFF2-40B4-BE49-F238E27FC236}">
                <a16:creationId xmlns:a16="http://schemas.microsoft.com/office/drawing/2014/main" id="{ACA0D48D-6509-8388-C09B-8EEE63EA0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44000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7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C090-176B-0C9C-3759-324261A4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F7DCF-2C8F-CB56-C68E-49454402E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ham radio operators in the room?</a:t>
            </a:r>
          </a:p>
          <a:p>
            <a:r>
              <a:rPr lang="en-US" dirty="0"/>
              <a:t>How many of you are using AI tools today? </a:t>
            </a:r>
          </a:p>
          <a:p>
            <a:r>
              <a:rPr lang="en-US" dirty="0"/>
              <a:t>How many of you are building AI tools?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7B4D8-0E2C-65A2-3A9F-1B3132AFA030}"/>
              </a:ext>
            </a:extLst>
          </p:cNvPr>
          <p:cNvSpPr txBox="1"/>
          <p:nvPr/>
        </p:nvSpPr>
        <p:spPr>
          <a:xfrm>
            <a:off x="7700863" y="5821414"/>
            <a:ext cx="564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Raise you hand if yes 🤚</a:t>
            </a:r>
          </a:p>
          <a:p>
            <a:r>
              <a:rPr lang="en-US" sz="2400" dirty="0"/>
              <a:t>Keep your hand down if no 🚫</a:t>
            </a:r>
          </a:p>
        </p:txBody>
      </p:sp>
    </p:spTree>
    <p:extLst>
      <p:ext uri="{BB962C8B-B14F-4D97-AF65-F5344CB8AC3E}">
        <p14:creationId xmlns:p14="http://schemas.microsoft.com/office/powerpoint/2010/main" val="1100410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3191-90A3-58EE-AF88-1853C3BD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UTF8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7E68D-9CAD-A709-3682-9E7D64649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  <a:p>
            <a:pPr lvl="1"/>
            <a:r>
              <a:rPr lang="en-US" dirty="0"/>
              <a:t>Code generated with </a:t>
            </a:r>
            <a:r>
              <a:rPr lang="en-US" dirty="0" err="1"/>
              <a:t>codecvt</a:t>
            </a:r>
            <a:r>
              <a:rPr lang="en-US" dirty="0"/>
              <a:t> was functional</a:t>
            </a:r>
          </a:p>
          <a:p>
            <a:pPr lvl="1"/>
            <a:r>
              <a:rPr lang="en-US" dirty="0"/>
              <a:t>Recognized early </a:t>
            </a:r>
            <a:r>
              <a:rPr lang="en-US" dirty="0" err="1"/>
              <a:t>codecvt</a:t>
            </a:r>
            <a:r>
              <a:rPr lang="en-US" dirty="0"/>
              <a:t> is deprecated in C++17 and removed in C++20</a:t>
            </a:r>
          </a:p>
          <a:p>
            <a:pPr lvl="2"/>
            <a:r>
              <a:rPr lang="en-US" dirty="0"/>
              <a:t>This was a bit of a shock, and I had to double check</a:t>
            </a:r>
          </a:p>
          <a:p>
            <a:pPr lvl="1"/>
            <a:r>
              <a:rPr lang="en-US" dirty="0"/>
              <a:t>Recommended </a:t>
            </a:r>
            <a:r>
              <a:rPr lang="en-US" dirty="0" err="1"/>
              <a:t>iconv</a:t>
            </a:r>
            <a:r>
              <a:rPr lang="en-US" dirty="0"/>
              <a:t> and ICU</a:t>
            </a:r>
          </a:p>
          <a:p>
            <a:pPr lvl="1"/>
            <a:r>
              <a:rPr lang="en-US" dirty="0"/>
              <a:t>Generated functional code for ICU</a:t>
            </a:r>
          </a:p>
          <a:p>
            <a:pPr lvl="1"/>
            <a:r>
              <a:rPr lang="en-US" dirty="0"/>
              <a:t>With only 3 iterations AI can be led to the best solution</a:t>
            </a:r>
          </a:p>
          <a:p>
            <a:r>
              <a:rPr lang="en-US" dirty="0"/>
              <a:t>Opportunities</a:t>
            </a:r>
          </a:p>
          <a:p>
            <a:pPr lvl="1"/>
            <a:r>
              <a:rPr lang="en-US" dirty="0"/>
              <a:t>Took a few iterations before recognizing </a:t>
            </a:r>
            <a:r>
              <a:rPr lang="en-US" dirty="0" err="1"/>
              <a:t>codecvt</a:t>
            </a:r>
            <a:r>
              <a:rPr lang="en-US" dirty="0"/>
              <a:t> is deprecated</a:t>
            </a:r>
          </a:p>
          <a:p>
            <a:pPr lvl="1"/>
            <a:r>
              <a:rPr lang="en-US" dirty="0"/>
              <a:t>On Windows suggested </a:t>
            </a:r>
            <a:r>
              <a:rPr lang="en-US" dirty="0" err="1"/>
              <a:t>MultiByteToWideChar</a:t>
            </a:r>
            <a:r>
              <a:rPr lang="en-US" dirty="0"/>
              <a:t>/</a:t>
            </a:r>
            <a:r>
              <a:rPr lang="en-US" dirty="0" err="1"/>
              <a:t>WideCharToMultiByte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Generated image">
            <a:extLst>
              <a:ext uri="{FF2B5EF4-FFF2-40B4-BE49-F238E27FC236}">
                <a16:creationId xmlns:a16="http://schemas.microsoft.com/office/drawing/2014/main" id="{BB266599-5930-DEC5-6E7B-76A908610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40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FCEB-BF19-E9A8-DEDF-9CE4BBF9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and Tracker simulator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DC0FB-4DF1-BF5E-E25A-D4F8C9C94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10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E9765-1B09-1B35-27E0-08ED0B6B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FCAF-949D-1C67-DAA7-5BE4744A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and Tracker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748D-EB61-2C14-C9D5-3025F9BCF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tracker development we need GPS data</a:t>
            </a:r>
          </a:p>
          <a:p>
            <a:r>
              <a:rPr lang="en-US" dirty="0"/>
              <a:t>It’s not feasible to drive around during development</a:t>
            </a:r>
          </a:p>
          <a:p>
            <a:r>
              <a:rPr lang="en-US" dirty="0"/>
              <a:t>Visualize and understand dynamic behavior</a:t>
            </a:r>
          </a:p>
          <a:p>
            <a:r>
              <a:rPr lang="en-US" dirty="0"/>
              <a:t>Parameter tweaking for accurate but efficient track representation</a:t>
            </a:r>
          </a:p>
          <a:p>
            <a:r>
              <a:rPr lang="en-US" dirty="0"/>
              <a:t>Create tests and find bugs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5714EFE4-1F28-F2B1-A516-834800B2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29" y="79229"/>
            <a:ext cx="759542" cy="7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55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DFE1-DE4E-3E88-6F60-61AC5B0C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and Tracker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F14C6-DE49-741E-B10D-1C214A307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 a map</a:t>
            </a:r>
          </a:p>
          <a:p>
            <a:r>
              <a:rPr lang="en-US" dirty="0"/>
              <a:t>Generate a route from pairs of </a:t>
            </a:r>
            <a:r>
              <a:rPr lang="en-US" i="1" dirty="0"/>
              <a:t>start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and </a:t>
            </a:r>
            <a:r>
              <a:rPr lang="en-US" i="1" dirty="0"/>
              <a:t>end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endParaRPr lang="en-US" dirty="0"/>
          </a:p>
          <a:p>
            <a:r>
              <a:rPr lang="en-US" dirty="0"/>
              <a:t>Generate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/speed track data for a route</a:t>
            </a:r>
          </a:p>
          <a:p>
            <a:r>
              <a:rPr lang="en-US" dirty="0"/>
              <a:t>Create a GPS simulator running real-time or accelerated</a:t>
            </a:r>
          </a:p>
          <a:p>
            <a:r>
              <a:rPr lang="en-US" dirty="0"/>
              <a:t>Feed GPS simulator data into the tracker and visualize it on a map</a:t>
            </a:r>
          </a:p>
        </p:txBody>
      </p:sp>
      <p:pic>
        <p:nvPicPr>
          <p:cNvPr id="5" name="Picture 6" descr="Generated image">
            <a:extLst>
              <a:ext uri="{FF2B5EF4-FFF2-40B4-BE49-F238E27FC236}">
                <a16:creationId xmlns:a16="http://schemas.microsoft.com/office/drawing/2014/main" id="{55C093CE-5A9B-764A-1AFD-19D69488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074" y="47274"/>
            <a:ext cx="823452" cy="8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84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A7B3-ABF8-AC3A-0DCF-3B550380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and Tracker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F096E-9C43-7938-8F40-53316243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5400" cy="4351338"/>
          </a:xfrm>
        </p:spPr>
        <p:txBody>
          <a:bodyPr/>
          <a:lstStyle/>
          <a:p>
            <a:r>
              <a:rPr lang="en-US" dirty="0"/>
              <a:t>Use OSM and Valhalla to generate static test data</a:t>
            </a:r>
          </a:p>
          <a:p>
            <a:r>
              <a:rPr lang="en-US" dirty="0"/>
              <a:t>GPS simulator uses interpolation and haversine to playback data</a:t>
            </a:r>
          </a:p>
          <a:p>
            <a:r>
              <a:rPr lang="en-US" dirty="0"/>
              <a:t>GPS simulator output is fed to the tracker</a:t>
            </a:r>
          </a:p>
          <a:p>
            <a:r>
              <a:rPr lang="en-US" dirty="0"/>
              <a:t>Tracker renders the data to a HTML/JavaScript client using a WebSocket server</a:t>
            </a:r>
          </a:p>
        </p:txBody>
      </p:sp>
      <p:pic>
        <p:nvPicPr>
          <p:cNvPr id="4" name="Picture 3" descr="A close up of a paper&#10;&#10;AI-generated content may be incorrect.">
            <a:extLst>
              <a:ext uri="{FF2B5EF4-FFF2-40B4-BE49-F238E27FC236}">
                <a16:creationId xmlns:a16="http://schemas.microsoft.com/office/drawing/2014/main" id="{11826FFD-09A9-E711-79C9-743F55D9E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44000"/>
            <a:ext cx="630000" cy="63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C8716-1247-6146-35C5-AF4BC9A5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957" y="1825625"/>
            <a:ext cx="795448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D812-A20B-74B0-2AFF-21BD1AC4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and Tracker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C70AF-9225-DD0C-4654-9D169C612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5873"/>
          </a:xfrm>
        </p:spPr>
        <p:txBody>
          <a:bodyPr>
            <a:normAutofit/>
          </a:bodyPr>
          <a:lstStyle/>
          <a:p>
            <a:r>
              <a:rPr lang="en-US" dirty="0"/>
              <a:t>Successes</a:t>
            </a:r>
          </a:p>
          <a:p>
            <a:pPr lvl="1"/>
            <a:r>
              <a:rPr lang="en-US" dirty="0"/>
              <a:t>Local OSM server running in a container</a:t>
            </a:r>
          </a:p>
          <a:p>
            <a:pPr lvl="1"/>
            <a:r>
              <a:rPr lang="en-US" dirty="0"/>
              <a:t>Local Valhalla server running in a container</a:t>
            </a:r>
          </a:p>
          <a:p>
            <a:pPr lvl="1"/>
            <a:r>
              <a:rPr lang="en-US" dirty="0"/>
              <a:t>Python script with two requests to Valhalla: route and </a:t>
            </a:r>
            <a:r>
              <a:rPr lang="en-US" dirty="0" err="1"/>
              <a:t>trace_attributes</a:t>
            </a:r>
            <a:endParaRPr lang="en-US" dirty="0"/>
          </a:p>
          <a:p>
            <a:pPr lvl="1"/>
            <a:r>
              <a:rPr lang="en-US" dirty="0"/>
              <a:t>Test data generation</a:t>
            </a:r>
          </a:p>
          <a:p>
            <a:pPr lvl="1"/>
            <a:r>
              <a:rPr lang="en-US" dirty="0"/>
              <a:t>Interpolation function and haversine</a:t>
            </a:r>
          </a:p>
          <a:p>
            <a:pPr lvl="1"/>
            <a:r>
              <a:rPr lang="en-US" dirty="0"/>
              <a:t>Boost ASIO and Civet WebSocket server</a:t>
            </a:r>
          </a:p>
          <a:p>
            <a:pPr lvl="1"/>
            <a:r>
              <a:rPr lang="en-US" dirty="0"/>
              <a:t>Open Layers HTML/JavaScript client</a:t>
            </a:r>
          </a:p>
          <a:p>
            <a:r>
              <a:rPr lang="en-US" dirty="0"/>
              <a:t>Opportunities</a:t>
            </a:r>
          </a:p>
          <a:p>
            <a:pPr lvl="1"/>
            <a:r>
              <a:rPr lang="en-US" dirty="0"/>
              <a:t>Difficult to complete the GPS simulator design; individual pieces ok</a:t>
            </a:r>
          </a:p>
          <a:p>
            <a:pPr lvl="2"/>
            <a:r>
              <a:rPr lang="en-US" dirty="0"/>
              <a:t>Many iterations required while using 3 LLMs, no model could complete the task</a:t>
            </a:r>
          </a:p>
          <a:p>
            <a:pPr lvl="1"/>
            <a:r>
              <a:rPr lang="en-US" dirty="0"/>
              <a:t>Initial code was not very readable</a:t>
            </a:r>
          </a:p>
        </p:txBody>
      </p:sp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3B4A3C8C-FF41-779F-967B-6DDD6F7FF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820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5FC4-FF7B-D315-D8F3-BC2D512B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and Tracker simulator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B460-72F0-24E9-FD9A-F6439ADAF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5175"/>
          </a:xfrm>
        </p:spPr>
        <p:txBody>
          <a:bodyPr>
            <a:normAutofit/>
          </a:bodyPr>
          <a:lstStyle/>
          <a:p>
            <a:r>
              <a:rPr lang="en-US" dirty="0"/>
              <a:t>LLMs are scary good at Python, HTML and JavaScript</a:t>
            </a:r>
          </a:p>
          <a:p>
            <a:pPr lvl="1"/>
            <a:r>
              <a:rPr lang="en-US" dirty="0"/>
              <a:t>Python scripts were complete in the first iteration</a:t>
            </a:r>
          </a:p>
          <a:p>
            <a:pPr lvl="1"/>
            <a:r>
              <a:rPr lang="en-US" dirty="0"/>
              <a:t>Generated code for Open Layers was super easy to iterate on</a:t>
            </a:r>
          </a:p>
          <a:p>
            <a:r>
              <a:rPr lang="en-US" dirty="0"/>
              <a:t>LLMs aren’t so good at complex design problems requiring solving multiple subproblems</a:t>
            </a:r>
          </a:p>
          <a:p>
            <a:pPr lvl="1"/>
            <a:r>
              <a:rPr lang="en-US" dirty="0"/>
              <a:t>Able to solve each individual sub-problem but not the whole problem</a:t>
            </a:r>
          </a:p>
          <a:p>
            <a:pPr lvl="1"/>
            <a:r>
              <a:rPr lang="en-US" dirty="0"/>
              <a:t>Short memory</a:t>
            </a:r>
          </a:p>
          <a:p>
            <a:pPr lvl="1"/>
            <a:r>
              <a:rPr lang="en-US" dirty="0"/>
              <a:t>20+ iterations each time with no good results</a:t>
            </a:r>
          </a:p>
          <a:p>
            <a:pPr lvl="1"/>
            <a:r>
              <a:rPr lang="en-US" dirty="0"/>
              <a:t>Successful if scoped to smaller sub problems while the human does the design and integration</a:t>
            </a:r>
          </a:p>
          <a:p>
            <a:r>
              <a:rPr lang="en-US" dirty="0"/>
              <a:t>Generated code readability varies with the task complexity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5C0045AD-896A-2361-33C6-F3D2EB235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13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DCA-A995-DC4E-FE97-9DEC687C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and Tracker simulator</a:t>
            </a:r>
          </a:p>
        </p:txBody>
      </p:sp>
      <p:pic>
        <p:nvPicPr>
          <p:cNvPr id="3" name="Untitled video - Made with Clipchamp_6">
            <a:hlinkClick r:id="" action="ppaction://media"/>
            <a:extLst>
              <a:ext uri="{FF2B5EF4-FFF2-40B4-BE49-F238E27FC236}">
                <a16:creationId xmlns:a16="http://schemas.microsoft.com/office/drawing/2014/main" id="{38C8BF4F-0FE6-7075-9974-7EB04A576E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949" r="4949" b="3181"/>
          <a:stretch>
            <a:fillRect/>
          </a:stretch>
        </p:blipFill>
        <p:spPr>
          <a:xfrm>
            <a:off x="979200" y="1501213"/>
            <a:ext cx="8431200" cy="50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B0C4-B19E-D619-7C0A-0C4B69FE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USB serial 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6C780-EB51-C513-4440-7EEB86351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7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D86D3-4316-7E68-3A17-342F745B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USB serial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27FA-A583-D550-C2FD-3DBABF29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The mainboard has a USB serial interface</a:t>
            </a:r>
          </a:p>
          <a:p>
            <a:r>
              <a:rPr lang="en-US" dirty="0"/>
              <a:t>Programmatically find the mainboard</a:t>
            </a:r>
          </a:p>
          <a:p>
            <a:pPr lvl="1"/>
            <a:r>
              <a:rPr lang="en-US" dirty="0"/>
              <a:t>This is leveraged in testing</a:t>
            </a:r>
          </a:p>
          <a:p>
            <a:pPr lvl="1"/>
            <a:r>
              <a:rPr lang="en-US" dirty="0"/>
              <a:t>Used by a containerized system running the repeater</a:t>
            </a:r>
          </a:p>
          <a:p>
            <a:r>
              <a:rPr lang="en-US" dirty="0"/>
              <a:t>Linux only solution</a:t>
            </a:r>
          </a:p>
          <a:p>
            <a:r>
              <a:rPr lang="en-US" dirty="0"/>
              <a:t>Serial ports are not mounted to the same name</a:t>
            </a:r>
          </a:p>
          <a:p>
            <a:pPr lvl="1"/>
            <a:r>
              <a:rPr lang="en-US" dirty="0" err="1"/>
              <a:t>udev</a:t>
            </a:r>
            <a:r>
              <a:rPr lang="en-US" dirty="0"/>
              <a:t> is great but we don’t want to change the system configuration</a:t>
            </a:r>
          </a:p>
          <a:p>
            <a:r>
              <a:rPr lang="en-US" dirty="0"/>
              <a:t>Use unique hardware properties to identify each device</a:t>
            </a:r>
          </a:p>
          <a:p>
            <a:r>
              <a:rPr lang="en-US" dirty="0"/>
              <a:t>Address each mainboard even if 5 are mounted</a:t>
            </a:r>
          </a:p>
          <a:p>
            <a:pPr lvl="1"/>
            <a:r>
              <a:rPr lang="en-US" dirty="0"/>
              <a:t>Some USB serial devices have empty USB descriptors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62CB1D6A-AA2E-C563-9756-AF555F23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29" y="79229"/>
            <a:ext cx="759542" cy="7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7803A-6948-8213-EB78-C230B6D3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229" b="34922"/>
          <a:stretch>
            <a:fillRect/>
          </a:stretch>
        </p:blipFill>
        <p:spPr>
          <a:xfrm>
            <a:off x="8208001" y="365125"/>
            <a:ext cx="2736000" cy="2634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AF908C-3DD8-3021-39AC-51865252E62C}"/>
              </a:ext>
            </a:extLst>
          </p:cNvPr>
          <p:cNvSpPr/>
          <p:nvPr/>
        </p:nvSpPr>
        <p:spPr>
          <a:xfrm>
            <a:off x="8361900" y="1027906"/>
            <a:ext cx="2085300" cy="1744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3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4D4A-D528-4D67-A2D9-66FBAB55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and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44BB8-C7CB-96CB-BF98-4FDA7DCED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08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9EC9-2A04-B09D-BEA8-0AE0E09E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USB serial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1F33-29FE-52DD-90E6-17A3A44F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Enumerate serial ports using </a:t>
            </a:r>
            <a:r>
              <a:rPr lang="en-US" dirty="0" err="1"/>
              <a:t>udev</a:t>
            </a:r>
            <a:endParaRPr lang="en-US" dirty="0"/>
          </a:p>
          <a:p>
            <a:r>
              <a:rPr lang="en-US" dirty="0"/>
              <a:t>Extract various port information like name, serial number, description, </a:t>
            </a:r>
            <a:r>
              <a:rPr lang="en-US" dirty="0" err="1"/>
              <a:t>udev</a:t>
            </a:r>
            <a:r>
              <a:rPr lang="en-US" dirty="0"/>
              <a:t> path etc.</a:t>
            </a:r>
          </a:p>
          <a:p>
            <a:r>
              <a:rPr lang="en-US" dirty="0"/>
              <a:t>Identify and match information unique to each device, ex: serial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9BAFF-7B6A-DEBC-1FBA-FAAA2826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5457630"/>
            <a:ext cx="5287113" cy="1400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F1CFF-C3E2-F34B-D5E6-6FE5CDBE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893" y="3839625"/>
            <a:ext cx="7933107" cy="1806097"/>
          </a:xfrm>
          <a:prstGeom prst="rect">
            <a:avLst/>
          </a:prstGeom>
        </p:spPr>
      </p:pic>
      <p:pic>
        <p:nvPicPr>
          <p:cNvPr id="7" name="Picture 6" descr="Generated image">
            <a:extLst>
              <a:ext uri="{FF2B5EF4-FFF2-40B4-BE49-F238E27FC236}">
                <a16:creationId xmlns:a16="http://schemas.microsoft.com/office/drawing/2014/main" id="{92FEF4BE-1D43-4443-FB9E-B59CE4CA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4400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55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AA23-9CC5-7F6A-0355-DC06FA04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USB serial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240B2-2759-8816-9F7E-C7510755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  <a:p>
            <a:pPr lvl="1"/>
            <a:r>
              <a:rPr lang="en-US" dirty="0"/>
              <a:t>Identified early that </a:t>
            </a:r>
            <a:r>
              <a:rPr lang="en-US" dirty="0" err="1"/>
              <a:t>udev</a:t>
            </a:r>
            <a:r>
              <a:rPr lang="en-US" dirty="0"/>
              <a:t> can be used to find serial ports</a:t>
            </a:r>
          </a:p>
          <a:p>
            <a:pPr lvl="1"/>
            <a:r>
              <a:rPr lang="en-US" dirty="0"/>
              <a:t>Generated code to query </a:t>
            </a:r>
            <a:r>
              <a:rPr lang="en-US" dirty="0" err="1"/>
              <a:t>udev</a:t>
            </a:r>
            <a:endParaRPr lang="en-US" dirty="0"/>
          </a:p>
          <a:p>
            <a:pPr lvl="1"/>
            <a:r>
              <a:rPr lang="en-US" dirty="0" err="1"/>
              <a:t>udev</a:t>
            </a:r>
            <a:r>
              <a:rPr lang="en-US" dirty="0"/>
              <a:t> filter queries were great</a:t>
            </a:r>
          </a:p>
          <a:p>
            <a:pPr lvl="1"/>
            <a:r>
              <a:rPr lang="en-US" dirty="0"/>
              <a:t>JSON serialization</a:t>
            </a:r>
          </a:p>
          <a:p>
            <a:r>
              <a:rPr lang="en-US" dirty="0"/>
              <a:t>Opportunities</a:t>
            </a:r>
          </a:p>
          <a:p>
            <a:pPr lvl="1"/>
            <a:r>
              <a:rPr lang="en-US" dirty="0"/>
              <a:t>Inconsistent and unreliable </a:t>
            </a:r>
            <a:r>
              <a:rPr lang="en-US" dirty="0" err="1"/>
              <a:t>udev</a:t>
            </a:r>
            <a:r>
              <a:rPr lang="en-US" dirty="0"/>
              <a:t> properties mapping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A9330335-4095-C419-AD69-3F9B5981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0528D-8CCA-E1A6-BE09-ED0AABD4F6AA}"/>
              </a:ext>
            </a:extLst>
          </p:cNvPr>
          <p:cNvSpPr txBox="1"/>
          <p:nvPr/>
        </p:nvSpPr>
        <p:spPr>
          <a:xfrm>
            <a:off x="838200" y="5112157"/>
            <a:ext cx="10066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const char* manufacturer = </a:t>
            </a:r>
            <a:r>
              <a:rPr lang="en-US" sz="1600" dirty="0" err="1">
                <a:latin typeface="Consolas" panose="020B0609020204030204" pitchFamily="49" charset="0"/>
              </a:rPr>
              <a:t>udev_device_get_sysattr_value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usb_dev</a:t>
            </a:r>
            <a:r>
              <a:rPr lang="en-US" sz="1600" dirty="0">
                <a:latin typeface="Consolas" panose="020B0609020204030204" pitchFamily="49" charset="0"/>
              </a:rPr>
              <a:t>, "manufacturer");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const char* product = </a:t>
            </a:r>
            <a:r>
              <a:rPr lang="en-US" sz="1600" dirty="0" err="1">
                <a:latin typeface="Consolas" panose="020B0609020204030204" pitchFamily="49" charset="0"/>
              </a:rPr>
              <a:t>udev_device_get_sysattr_value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usb_dev</a:t>
            </a:r>
            <a:r>
              <a:rPr lang="en-US" sz="1600" dirty="0">
                <a:latin typeface="Consolas" panose="020B0609020204030204" pitchFamily="49" charset="0"/>
              </a:rPr>
              <a:t>, "product");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const char* serial = </a:t>
            </a:r>
            <a:r>
              <a:rPr lang="en-US" sz="1600" dirty="0" err="1">
                <a:latin typeface="Consolas" panose="020B0609020204030204" pitchFamily="49" charset="0"/>
              </a:rPr>
              <a:t>udev_device_get_sysattr_value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usb_dev</a:t>
            </a:r>
            <a:r>
              <a:rPr lang="en-US" sz="1600" dirty="0">
                <a:latin typeface="Consolas" panose="020B0609020204030204" pitchFamily="49" charset="0"/>
              </a:rPr>
              <a:t>, "serial");</a:t>
            </a:r>
          </a:p>
        </p:txBody>
      </p:sp>
    </p:spTree>
    <p:extLst>
      <p:ext uri="{BB962C8B-B14F-4D97-AF65-F5344CB8AC3E}">
        <p14:creationId xmlns:p14="http://schemas.microsoft.com/office/powerpoint/2010/main" val="2928740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C357-98BA-6550-583C-18238C18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3E5EA-DCA1-5B4B-1A5F-38CD4ACED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6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F172-21E3-211F-B2FE-E7C1E736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B2B8-0692-DCE6-74BA-790A9701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LLMs are super useful in prototyping and early design and can increase productivity significantly</a:t>
            </a:r>
          </a:p>
          <a:p>
            <a:r>
              <a:rPr lang="en-US" dirty="0"/>
              <a:t>LLMs can help with the boiler plate, and we have lots in C++ too</a:t>
            </a:r>
          </a:p>
          <a:p>
            <a:r>
              <a:rPr lang="en-US" dirty="0"/>
              <a:t>Not every answer have to be perfect and complete to be useful</a:t>
            </a:r>
          </a:p>
          <a:p>
            <a:r>
              <a:rPr lang="en-US" dirty="0"/>
              <a:t>Some iterations can be long and frustrating</a:t>
            </a:r>
          </a:p>
          <a:p>
            <a:pPr lvl="1"/>
            <a:r>
              <a:rPr lang="en-US" dirty="0"/>
              <a:t>Agents can help and shorten the iteration time</a:t>
            </a:r>
          </a:p>
          <a:p>
            <a:r>
              <a:rPr lang="en-US" dirty="0"/>
              <a:t>LLMs are pretty good and getting better</a:t>
            </a:r>
          </a:p>
          <a:p>
            <a:r>
              <a:rPr lang="en-US" dirty="0"/>
              <a:t>A level of understanding and competence is required to apply LLMs effectively</a:t>
            </a:r>
          </a:p>
          <a:p>
            <a:r>
              <a:rPr lang="en-US" dirty="0"/>
              <a:t>Better prompts will not likely compensate for LLMs limitations</a:t>
            </a:r>
          </a:p>
          <a:p>
            <a:endParaRPr lang="en-US" dirty="0"/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8DF3157D-BC98-8B81-7F36-0CE66D87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304" y="96503"/>
            <a:ext cx="724993" cy="7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27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9B2-3A33-71E3-97F9-BCEBBE8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B686C-D09D-9C80-3A16-2BE906C1D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01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7D33-8195-9572-848E-24C1BF87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02657-D8BC-7DF8-C6EE-D80B75C9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18" y="2643850"/>
            <a:ext cx="3979405" cy="281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38C29-C39D-AA9F-58A1-72523872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077" y="2701691"/>
            <a:ext cx="3914827" cy="2802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D3368-D04D-711B-BB82-E7F40529DDD1}"/>
              </a:ext>
            </a:extLst>
          </p:cNvPr>
          <p:cNvSpPr txBox="1"/>
          <p:nvPr/>
        </p:nvSpPr>
        <p:spPr>
          <a:xfrm>
            <a:off x="4071782" y="2004120"/>
            <a:ext cx="84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quad</a:t>
            </a:r>
          </a:p>
          <a:p>
            <a:r>
              <a:rPr lang="en-US" sz="1400" dirty="0"/>
              <a:t>op-amp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12F96-B26A-7230-4ADB-A3F9FAB2F9E7}"/>
              </a:ext>
            </a:extLst>
          </p:cNvPr>
          <p:cNvSpPr txBox="1"/>
          <p:nvPr/>
        </p:nvSpPr>
        <p:spPr>
          <a:xfrm>
            <a:off x="4531402" y="5627507"/>
            <a:ext cx="97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crystal oscillator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301ED-0101-CA5B-8949-DA9B2BF8BBDE}"/>
              </a:ext>
            </a:extLst>
          </p:cNvPr>
          <p:cNvSpPr txBox="1"/>
          <p:nvPr/>
        </p:nvSpPr>
        <p:spPr>
          <a:xfrm>
            <a:off x="3863014" y="5627507"/>
            <a:ext cx="57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451F-7802-DD2A-DB53-F0BC83116B56}"/>
              </a:ext>
            </a:extLst>
          </p:cNvPr>
          <p:cNvSpPr txBox="1"/>
          <p:nvPr/>
        </p:nvSpPr>
        <p:spPr>
          <a:xfrm>
            <a:off x="2501485" y="5739984"/>
            <a:ext cx="1266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 density</a:t>
            </a:r>
          </a:p>
          <a:p>
            <a:r>
              <a:rPr lang="en-US" sz="1400" dirty="0"/>
              <a:t>mezzanine connector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EB2B8-2EE2-C6A6-7EB0-7FF07D9E9A5D}"/>
              </a:ext>
            </a:extLst>
          </p:cNvPr>
          <p:cNvSpPr txBox="1"/>
          <p:nvPr/>
        </p:nvSpPr>
        <p:spPr>
          <a:xfrm rot="16200000">
            <a:off x="425789" y="3195654"/>
            <a:ext cx="98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USB-C</a:t>
            </a:r>
          </a:p>
          <a:p>
            <a:r>
              <a:rPr lang="en-US" sz="1400" dirty="0"/>
              <a:t>connector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F1F8B-4B81-4810-479B-CFC0235F5AC1}"/>
              </a:ext>
            </a:extLst>
          </p:cNvPr>
          <p:cNvSpPr txBox="1"/>
          <p:nvPr/>
        </p:nvSpPr>
        <p:spPr>
          <a:xfrm rot="16200000">
            <a:off x="299897" y="4408308"/>
            <a:ext cx="1239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3.5mm TRRS audio jack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815BE-FAA9-EDF3-99DC-ED9962B378DF}"/>
              </a:ext>
            </a:extLst>
          </p:cNvPr>
          <p:cNvSpPr txBox="1"/>
          <p:nvPr/>
        </p:nvSpPr>
        <p:spPr>
          <a:xfrm>
            <a:off x="1422271" y="5610444"/>
            <a:ext cx="98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USB UART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12A42-DD9B-DB15-77E8-96B4172392FD}"/>
              </a:ext>
            </a:extLst>
          </p:cNvPr>
          <p:cNvSpPr txBox="1"/>
          <p:nvPr/>
        </p:nvSpPr>
        <p:spPr>
          <a:xfrm>
            <a:off x="1353073" y="1948007"/>
            <a:ext cx="1420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mezzanine connector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030A7-DD29-AD29-A1D6-CF88E4172516}"/>
              </a:ext>
            </a:extLst>
          </p:cNvPr>
          <p:cNvSpPr txBox="1"/>
          <p:nvPr/>
        </p:nvSpPr>
        <p:spPr>
          <a:xfrm>
            <a:off x="2557699" y="2212887"/>
            <a:ext cx="57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LDO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27AB2-0972-D94E-09A4-94C6C39B2B9C}"/>
              </a:ext>
            </a:extLst>
          </p:cNvPr>
          <p:cNvSpPr txBox="1"/>
          <p:nvPr/>
        </p:nvSpPr>
        <p:spPr>
          <a:xfrm rot="16200000">
            <a:off x="5115672" y="4596657"/>
            <a:ext cx="84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 x LEDs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BBF7FC-EE0F-48C2-3508-B7FC37B56F7D}"/>
              </a:ext>
            </a:extLst>
          </p:cNvPr>
          <p:cNvCxnSpPr>
            <a:cxnSpLocks/>
          </p:cNvCxnSpPr>
          <p:nvPr/>
        </p:nvCxnSpPr>
        <p:spPr>
          <a:xfrm flipH="1">
            <a:off x="2653982" y="2504700"/>
            <a:ext cx="122518" cy="536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14F20D-C653-B8C4-F3F0-F745F1D19810}"/>
              </a:ext>
            </a:extLst>
          </p:cNvPr>
          <p:cNvCxnSpPr>
            <a:cxnSpLocks/>
          </p:cNvCxnSpPr>
          <p:nvPr/>
        </p:nvCxnSpPr>
        <p:spPr>
          <a:xfrm flipH="1">
            <a:off x="4246382" y="2526300"/>
            <a:ext cx="142918" cy="114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8BA8C3-EB80-2C14-075A-A2A6D8F23D52}"/>
              </a:ext>
            </a:extLst>
          </p:cNvPr>
          <p:cNvCxnSpPr>
            <a:cxnSpLocks/>
          </p:cNvCxnSpPr>
          <p:nvPr/>
        </p:nvCxnSpPr>
        <p:spPr>
          <a:xfrm>
            <a:off x="1914447" y="2520664"/>
            <a:ext cx="0" cy="323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AED6F1-E8F5-D627-ABC3-6A63C582EAB2}"/>
              </a:ext>
            </a:extLst>
          </p:cNvPr>
          <p:cNvCxnSpPr>
            <a:cxnSpLocks/>
          </p:cNvCxnSpPr>
          <p:nvPr/>
        </p:nvCxnSpPr>
        <p:spPr>
          <a:xfrm>
            <a:off x="1245859" y="3532699"/>
            <a:ext cx="502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8376B9-2241-6A62-10B3-6CC4CB8B2E29}"/>
              </a:ext>
            </a:extLst>
          </p:cNvPr>
          <p:cNvCxnSpPr>
            <a:cxnSpLocks/>
          </p:cNvCxnSpPr>
          <p:nvPr/>
        </p:nvCxnSpPr>
        <p:spPr>
          <a:xfrm>
            <a:off x="1245859" y="4534699"/>
            <a:ext cx="7458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75F936-7725-375E-A75B-5C592627A7F7}"/>
              </a:ext>
            </a:extLst>
          </p:cNvPr>
          <p:cNvCxnSpPr>
            <a:cxnSpLocks/>
          </p:cNvCxnSpPr>
          <p:nvPr/>
        </p:nvCxnSpPr>
        <p:spPr>
          <a:xfrm flipH="1" flipV="1">
            <a:off x="5218641" y="4891367"/>
            <a:ext cx="214659" cy="3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A94FE8-5DB3-070F-EEFC-6ABE3A41CA0F}"/>
              </a:ext>
            </a:extLst>
          </p:cNvPr>
          <p:cNvCxnSpPr>
            <a:cxnSpLocks/>
          </p:cNvCxnSpPr>
          <p:nvPr/>
        </p:nvCxnSpPr>
        <p:spPr>
          <a:xfrm flipV="1">
            <a:off x="1991700" y="3950965"/>
            <a:ext cx="662282" cy="1659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BDAF36-5DDE-0070-8DE5-D6C2E94DA613}"/>
              </a:ext>
            </a:extLst>
          </p:cNvPr>
          <p:cNvCxnSpPr>
            <a:cxnSpLocks/>
          </p:cNvCxnSpPr>
          <p:nvPr/>
        </p:nvCxnSpPr>
        <p:spPr>
          <a:xfrm flipV="1">
            <a:off x="2950055" y="5289511"/>
            <a:ext cx="8802" cy="430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F929C3-74C1-1438-57F2-7B27F18D6E48}"/>
              </a:ext>
            </a:extLst>
          </p:cNvPr>
          <p:cNvCxnSpPr>
            <a:cxnSpLocks/>
          </p:cNvCxnSpPr>
          <p:nvPr/>
        </p:nvCxnSpPr>
        <p:spPr>
          <a:xfrm flipV="1">
            <a:off x="4122333" y="4780704"/>
            <a:ext cx="27444" cy="816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3A52EF-3A41-7EEF-1911-0EFF7F26FB2B}"/>
              </a:ext>
            </a:extLst>
          </p:cNvPr>
          <p:cNvCxnSpPr>
            <a:cxnSpLocks/>
          </p:cNvCxnSpPr>
          <p:nvPr/>
        </p:nvCxnSpPr>
        <p:spPr>
          <a:xfrm flipV="1">
            <a:off x="4832874" y="4780704"/>
            <a:ext cx="0" cy="91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38BD5F6-EBDD-189B-2832-4DD35C4C2C9C}"/>
              </a:ext>
            </a:extLst>
          </p:cNvPr>
          <p:cNvSpPr txBox="1"/>
          <p:nvPr/>
        </p:nvSpPr>
        <p:spPr>
          <a:xfrm>
            <a:off x="8344490" y="2149975"/>
            <a:ext cx="57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MCU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DF31A6-6E89-D975-3474-DD277F630B75}"/>
              </a:ext>
            </a:extLst>
          </p:cNvPr>
          <p:cNvSpPr txBox="1"/>
          <p:nvPr/>
        </p:nvSpPr>
        <p:spPr>
          <a:xfrm>
            <a:off x="6769072" y="2066936"/>
            <a:ext cx="87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GNSS receiver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6EC66F-39A5-87A9-4B4C-6011D8FAF503}"/>
              </a:ext>
            </a:extLst>
          </p:cNvPr>
          <p:cNvSpPr txBox="1"/>
          <p:nvPr/>
        </p:nvSpPr>
        <p:spPr>
          <a:xfrm>
            <a:off x="10424423" y="3043296"/>
            <a:ext cx="1207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Environment sensor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F1397C-A3AB-0B27-F420-1CD2C6416826}"/>
              </a:ext>
            </a:extLst>
          </p:cNvPr>
          <p:cNvSpPr txBox="1"/>
          <p:nvPr/>
        </p:nvSpPr>
        <p:spPr>
          <a:xfrm>
            <a:off x="10421301" y="3609789"/>
            <a:ext cx="496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RTC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CC1150-2458-4479-0A63-982B1E41770D}"/>
              </a:ext>
            </a:extLst>
          </p:cNvPr>
          <p:cNvSpPr txBox="1"/>
          <p:nvPr/>
        </p:nvSpPr>
        <p:spPr>
          <a:xfrm>
            <a:off x="10461592" y="4238179"/>
            <a:ext cx="61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LDO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A2D64C-A9CD-A1E9-872C-762F470AED18}"/>
              </a:ext>
            </a:extLst>
          </p:cNvPr>
          <p:cNvSpPr txBox="1"/>
          <p:nvPr/>
        </p:nvSpPr>
        <p:spPr>
          <a:xfrm>
            <a:off x="10458432" y="4866241"/>
            <a:ext cx="117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Buck-boost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1FA7E5-5C87-F8EC-6F6D-9CDCEA26F237}"/>
              </a:ext>
            </a:extLst>
          </p:cNvPr>
          <p:cNvSpPr txBox="1"/>
          <p:nvPr/>
        </p:nvSpPr>
        <p:spPr>
          <a:xfrm>
            <a:off x="8565795" y="6159196"/>
            <a:ext cx="1173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Push-button controller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38A40A-5C2B-9F06-993C-67773035B31A}"/>
              </a:ext>
            </a:extLst>
          </p:cNvPr>
          <p:cNvSpPr txBox="1"/>
          <p:nvPr/>
        </p:nvSpPr>
        <p:spPr>
          <a:xfrm>
            <a:off x="6832600" y="5608367"/>
            <a:ext cx="828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Battery charger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9C9D2A-4597-125F-CACC-DA0C6616CE99}"/>
              </a:ext>
            </a:extLst>
          </p:cNvPr>
          <p:cNvSpPr txBox="1"/>
          <p:nvPr/>
        </p:nvSpPr>
        <p:spPr>
          <a:xfrm>
            <a:off x="5897596" y="5671999"/>
            <a:ext cx="117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Fuel gauge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307A43E-41D3-82B7-76A9-4F64F9203442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9892641" y="4891367"/>
            <a:ext cx="565791" cy="128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3EFF15-95E4-55DC-4B0C-4519034CBB1A}"/>
              </a:ext>
            </a:extLst>
          </p:cNvPr>
          <p:cNvCxnSpPr>
            <a:cxnSpLocks/>
          </p:cNvCxnSpPr>
          <p:nvPr/>
        </p:nvCxnSpPr>
        <p:spPr>
          <a:xfrm flipH="1" flipV="1">
            <a:off x="9797372" y="4327073"/>
            <a:ext cx="719128" cy="64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FEA50C5-D469-79C2-3237-CEA0803FBFE4}"/>
              </a:ext>
            </a:extLst>
          </p:cNvPr>
          <p:cNvCxnSpPr>
            <a:cxnSpLocks/>
          </p:cNvCxnSpPr>
          <p:nvPr/>
        </p:nvCxnSpPr>
        <p:spPr>
          <a:xfrm flipH="1">
            <a:off x="9759447" y="3777551"/>
            <a:ext cx="6806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649CF47-99E2-F1AE-B920-433B80A09A62}"/>
              </a:ext>
            </a:extLst>
          </p:cNvPr>
          <p:cNvCxnSpPr>
            <a:cxnSpLocks/>
          </p:cNvCxnSpPr>
          <p:nvPr/>
        </p:nvCxnSpPr>
        <p:spPr>
          <a:xfrm flipH="1" flipV="1">
            <a:off x="9739304" y="3356880"/>
            <a:ext cx="676396" cy="4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B1079-93C2-B965-0EEA-C78AE1C8A65F}"/>
              </a:ext>
            </a:extLst>
          </p:cNvPr>
          <p:cNvCxnSpPr>
            <a:cxnSpLocks/>
          </p:cNvCxnSpPr>
          <p:nvPr/>
        </p:nvCxnSpPr>
        <p:spPr>
          <a:xfrm>
            <a:off x="8631253" y="2520664"/>
            <a:ext cx="0" cy="1045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D4EFFA5-AACE-6D18-6E6A-0E2CEC780554}"/>
              </a:ext>
            </a:extLst>
          </p:cNvPr>
          <p:cNvCxnSpPr>
            <a:cxnSpLocks/>
          </p:cNvCxnSpPr>
          <p:nvPr/>
        </p:nvCxnSpPr>
        <p:spPr>
          <a:xfrm>
            <a:off x="7121188" y="2563897"/>
            <a:ext cx="0" cy="1045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BCD0C9-27AC-DEB7-18B6-E17CF34624CA}"/>
              </a:ext>
            </a:extLst>
          </p:cNvPr>
          <p:cNvCxnSpPr>
            <a:cxnSpLocks/>
          </p:cNvCxnSpPr>
          <p:nvPr/>
        </p:nvCxnSpPr>
        <p:spPr>
          <a:xfrm flipV="1">
            <a:off x="6398143" y="5039360"/>
            <a:ext cx="434457" cy="588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433C2FA-6CC4-F2A0-056C-826687F7B202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7246606" y="4955748"/>
            <a:ext cx="162157" cy="652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87A3CEB-ACBE-A56E-BEB6-AA0E502527CA}"/>
              </a:ext>
            </a:extLst>
          </p:cNvPr>
          <p:cNvCxnSpPr>
            <a:cxnSpLocks/>
          </p:cNvCxnSpPr>
          <p:nvPr/>
        </p:nvCxnSpPr>
        <p:spPr>
          <a:xfrm flipH="1" flipV="1">
            <a:off x="8898743" y="5015037"/>
            <a:ext cx="10349" cy="1094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F1333DD-EC19-7164-E3DB-BDA2EFD68DE2}"/>
              </a:ext>
            </a:extLst>
          </p:cNvPr>
          <p:cNvSpPr txBox="1"/>
          <p:nvPr/>
        </p:nvSpPr>
        <p:spPr>
          <a:xfrm>
            <a:off x="6991300" y="1526545"/>
            <a:ext cx="1227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Load switch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576173-9E2F-1DDB-A499-4A9CA95E1B85}"/>
              </a:ext>
            </a:extLst>
          </p:cNvPr>
          <p:cNvSpPr txBox="1"/>
          <p:nvPr/>
        </p:nvSpPr>
        <p:spPr>
          <a:xfrm>
            <a:off x="10469059" y="2410008"/>
            <a:ext cx="1227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Load switch</a:t>
            </a:r>
            <a:endParaRPr lang="en-US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F3A945-6C17-18E1-7B61-D7483C474508}"/>
              </a:ext>
            </a:extLst>
          </p:cNvPr>
          <p:cNvCxnSpPr>
            <a:cxnSpLocks/>
          </p:cNvCxnSpPr>
          <p:nvPr/>
        </p:nvCxnSpPr>
        <p:spPr>
          <a:xfrm>
            <a:off x="7605121" y="1863657"/>
            <a:ext cx="0" cy="1045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ACEF7F-0653-7475-59C6-C5B1E0D579CF}"/>
              </a:ext>
            </a:extLst>
          </p:cNvPr>
          <p:cNvCxnSpPr>
            <a:cxnSpLocks/>
          </p:cNvCxnSpPr>
          <p:nvPr/>
        </p:nvCxnSpPr>
        <p:spPr>
          <a:xfrm flipH="1">
            <a:off x="10042342" y="2713392"/>
            <a:ext cx="541838" cy="538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923D8BF-B141-8A4F-84AA-ABF2782DCF3E}"/>
              </a:ext>
            </a:extLst>
          </p:cNvPr>
          <p:cNvSpPr txBox="1"/>
          <p:nvPr/>
        </p:nvSpPr>
        <p:spPr>
          <a:xfrm>
            <a:off x="5784850" y="1972443"/>
            <a:ext cx="89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Hot start battery</a:t>
            </a:r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CFB8086-9BA9-E7C6-AA0C-60B3EA6B7EEB}"/>
              </a:ext>
            </a:extLst>
          </p:cNvPr>
          <p:cNvCxnSpPr>
            <a:cxnSpLocks/>
          </p:cNvCxnSpPr>
          <p:nvPr/>
        </p:nvCxnSpPr>
        <p:spPr>
          <a:xfrm>
            <a:off x="6167658" y="2471227"/>
            <a:ext cx="447713" cy="511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3B1A617-AFC4-B55A-0ADA-7C4C2DF05A5A}"/>
              </a:ext>
            </a:extLst>
          </p:cNvPr>
          <p:cNvSpPr txBox="1"/>
          <p:nvPr/>
        </p:nvSpPr>
        <p:spPr>
          <a:xfrm>
            <a:off x="7505562" y="6002581"/>
            <a:ext cx="1266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 density</a:t>
            </a:r>
          </a:p>
          <a:p>
            <a:r>
              <a:rPr lang="en-US" sz="1400" dirty="0"/>
              <a:t>mezzanine connector</a:t>
            </a:r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9D84BB4-4503-572C-94A6-7DEF3FCF7A0A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8138896" y="5239142"/>
            <a:ext cx="481752" cy="763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41AF85A-26DD-71AE-A5C1-218582709618}"/>
              </a:ext>
            </a:extLst>
          </p:cNvPr>
          <p:cNvSpPr txBox="1"/>
          <p:nvPr/>
        </p:nvSpPr>
        <p:spPr>
          <a:xfrm>
            <a:off x="9198073" y="1993542"/>
            <a:ext cx="1420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mezzanine connector</a:t>
            </a:r>
            <a:endParaRPr lang="en-US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87EA4E1-D698-D893-8FAA-FE2231F34F1A}"/>
              </a:ext>
            </a:extLst>
          </p:cNvPr>
          <p:cNvCxnSpPr>
            <a:cxnSpLocks/>
          </p:cNvCxnSpPr>
          <p:nvPr/>
        </p:nvCxnSpPr>
        <p:spPr>
          <a:xfrm>
            <a:off x="9759447" y="2566199"/>
            <a:ext cx="0" cy="323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90CD01-A3C8-6E86-8F5A-D2494781414C}"/>
              </a:ext>
            </a:extLst>
          </p:cNvPr>
          <p:cNvSpPr txBox="1"/>
          <p:nvPr/>
        </p:nvSpPr>
        <p:spPr>
          <a:xfrm>
            <a:off x="224880" y="2386583"/>
            <a:ext cx="10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TVS diodes</a:t>
            </a:r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06E121-8D89-64B9-4E9C-6769B6564811}"/>
              </a:ext>
            </a:extLst>
          </p:cNvPr>
          <p:cNvCxnSpPr>
            <a:cxnSpLocks/>
          </p:cNvCxnSpPr>
          <p:nvPr/>
        </p:nvCxnSpPr>
        <p:spPr>
          <a:xfrm>
            <a:off x="1208903" y="2669703"/>
            <a:ext cx="955177" cy="7491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475E736-C2BB-6CBA-59B1-BF17ED02865F}"/>
              </a:ext>
            </a:extLst>
          </p:cNvPr>
          <p:cNvSpPr txBox="1"/>
          <p:nvPr/>
        </p:nvSpPr>
        <p:spPr>
          <a:xfrm rot="16200000">
            <a:off x="5667249" y="4177846"/>
            <a:ext cx="915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LED (1/6)</a:t>
            </a:r>
            <a:endParaRPr lang="en-US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EE9FF33-C93A-D3B6-05B7-E33C22890BEB}"/>
              </a:ext>
            </a:extLst>
          </p:cNvPr>
          <p:cNvCxnSpPr>
            <a:cxnSpLocks/>
          </p:cNvCxnSpPr>
          <p:nvPr/>
        </p:nvCxnSpPr>
        <p:spPr>
          <a:xfrm>
            <a:off x="6273281" y="4531992"/>
            <a:ext cx="7180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5FDBCB5-6853-8F1D-975A-34FB090ACC80}"/>
              </a:ext>
            </a:extLst>
          </p:cNvPr>
          <p:cNvSpPr txBox="1"/>
          <p:nvPr/>
        </p:nvSpPr>
        <p:spPr>
          <a:xfrm>
            <a:off x="10023457" y="5775381"/>
            <a:ext cx="200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 interface &amp;</a:t>
            </a:r>
            <a:br>
              <a:rPr lang="en-US" sz="1400" dirty="0"/>
            </a:br>
            <a:r>
              <a:rPr lang="en-US" sz="1400" dirty="0"/>
              <a:t>programming interface</a:t>
            </a: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85E69DC-83F6-B13B-4ACE-3A8C79FBB7AF}"/>
              </a:ext>
            </a:extLst>
          </p:cNvPr>
          <p:cNvCxnSpPr>
            <a:cxnSpLocks/>
          </p:cNvCxnSpPr>
          <p:nvPr/>
        </p:nvCxnSpPr>
        <p:spPr>
          <a:xfrm flipH="1" flipV="1">
            <a:off x="9502448" y="5257734"/>
            <a:ext cx="734146" cy="56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71A41F-5710-D7D9-88C9-A7C4170EAE19}"/>
              </a:ext>
            </a:extLst>
          </p:cNvPr>
          <p:cNvSpPr txBox="1"/>
          <p:nvPr/>
        </p:nvSpPr>
        <p:spPr>
          <a:xfrm>
            <a:off x="8977504" y="5529670"/>
            <a:ext cx="10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dual </a:t>
            </a:r>
            <a:r>
              <a:rPr lang="en-US" sz="1400" dirty="0" err="1"/>
              <a:t>npn</a:t>
            </a:r>
            <a:br>
              <a:rPr lang="en-US" sz="1400" dirty="0"/>
            </a:br>
            <a:r>
              <a:rPr lang="en-US" sz="1400" dirty="0"/>
              <a:t>transistors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7B43D-AC96-45F4-3C0F-408CF7C40B7B}"/>
              </a:ext>
            </a:extLst>
          </p:cNvPr>
          <p:cNvCxnSpPr>
            <a:cxnSpLocks/>
          </p:cNvCxnSpPr>
          <p:nvPr/>
        </p:nvCxnSpPr>
        <p:spPr>
          <a:xfrm flipH="1" flipV="1">
            <a:off x="9301476" y="4986897"/>
            <a:ext cx="15002" cy="552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C56CFD-C283-216B-72F8-4A7161300B01}"/>
              </a:ext>
            </a:extLst>
          </p:cNvPr>
          <p:cNvSpPr txBox="1"/>
          <p:nvPr/>
        </p:nvSpPr>
        <p:spPr>
          <a:xfrm>
            <a:off x="8438960" y="979351"/>
            <a:ext cx="17550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CR1025</a:t>
            </a:r>
            <a:br>
              <a:rPr lang="en-US" sz="1400" dirty="0"/>
            </a:br>
            <a:r>
              <a:rPr lang="en-US" sz="1400" dirty="0"/>
              <a:t>Primary Lithium battery (other side)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26169A-37B3-9EE1-EA6D-43330161EEB2}"/>
              </a:ext>
            </a:extLst>
          </p:cNvPr>
          <p:cNvCxnSpPr>
            <a:cxnSpLocks/>
          </p:cNvCxnSpPr>
          <p:nvPr/>
        </p:nvCxnSpPr>
        <p:spPr>
          <a:xfrm>
            <a:off x="8977504" y="1834322"/>
            <a:ext cx="0" cy="1515393"/>
          </a:xfrm>
          <a:prstGeom prst="straightConnector1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3D6BBF-CE95-6521-5AF7-0CEED66E5623}"/>
              </a:ext>
            </a:extLst>
          </p:cNvPr>
          <p:cNvSpPr txBox="1"/>
          <p:nvPr/>
        </p:nvSpPr>
        <p:spPr>
          <a:xfrm>
            <a:off x="10911578" y="3818328"/>
            <a:ext cx="116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crystal oscillator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611A71-C062-4DAF-9414-59FC1907A04A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10075331" y="3907210"/>
            <a:ext cx="836247" cy="172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12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C3FB-C7B0-5F3B-7FB3-26F7F344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63654-E49F-D77C-2C9E-A825B477B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09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FCF0-7CED-AE19-5774-254CC713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Finer grain control over allocations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CE774-2D3E-8A2D-D217-9EDAC6708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09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Replace packet::from, packet::to with </a:t>
            </a:r>
            <a:r>
              <a:rPr lang="en-US" dirty="0" err="1"/>
              <a:t>string_view</a:t>
            </a:r>
            <a:endParaRPr lang="en-US" dirty="0"/>
          </a:p>
          <a:p>
            <a:r>
              <a:rPr lang="en-US" dirty="0"/>
              <a:t>No dependency on the larger packet type</a:t>
            </a:r>
          </a:p>
          <a:p>
            <a:r>
              <a:rPr lang="en-US" dirty="0"/>
              <a:t>The results can be pre-allocated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D55BF-2E1D-BE25-4C4C-FBC83C0C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421380"/>
            <a:ext cx="10729444" cy="33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95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CE610-D6C1-79D4-438C-9E97C73FE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F718-22B8-8465-B5FF-B99CEF54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Swappable string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C05D-F948-4D25-39A7-C5DA45908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any container type</a:t>
            </a:r>
          </a:p>
          <a:p>
            <a:r>
              <a:rPr lang="en-US" dirty="0"/>
              <a:t>Can use any string type</a:t>
            </a:r>
          </a:p>
          <a:p>
            <a:r>
              <a:rPr lang="en-US" dirty="0"/>
              <a:t>Can use PMR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2273-6253-C252-E8DF-7AEF925F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765" y="1565339"/>
            <a:ext cx="5349704" cy="967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F37795-9DF1-BEE4-C689-A8125FD8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83" y="2738347"/>
            <a:ext cx="9381033" cy="899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EDE4AA-2F9B-E5EC-B5C0-C19670C23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65598"/>
            <a:ext cx="7826418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6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3BD3-A19B-60E7-0757-5A9FB6CBD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4EBF-0FCF-8802-556D-02AB50BA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String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A23F-D326-DA0E-1E2D-D7CAB3493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libaprsroute</a:t>
            </a:r>
            <a:r>
              <a:rPr lang="en-US" dirty="0"/>
              <a:t> processes lots of strings but constrained to 9 bytes</a:t>
            </a:r>
          </a:p>
          <a:p>
            <a:r>
              <a:rPr lang="en-US" dirty="0"/>
              <a:t>Smaller strings are allocated on the stack</a:t>
            </a:r>
          </a:p>
          <a:p>
            <a:r>
              <a:rPr lang="en-US" dirty="0"/>
              <a:t>Stored in a small buffer within the container, usually 16 bytes</a:t>
            </a:r>
          </a:p>
          <a:p>
            <a:r>
              <a:rPr lang="en-US" dirty="0"/>
              <a:t>Not changes are needed for the string interface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621BC1-11D6-7E3F-9F6E-E037952058C2}"/>
              </a:ext>
            </a:extLst>
          </p:cNvPr>
          <p:cNvGrpSpPr/>
          <p:nvPr/>
        </p:nvGrpSpPr>
        <p:grpSpPr>
          <a:xfrm>
            <a:off x="838200" y="4196313"/>
            <a:ext cx="10754360" cy="1899687"/>
            <a:chOff x="838200" y="3761973"/>
            <a:chExt cx="10754360" cy="1899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A35BEF-CE31-C1CC-72D0-B49AC9F555D2}"/>
                </a:ext>
              </a:extLst>
            </p:cNvPr>
            <p:cNvSpPr/>
            <p:nvPr/>
          </p:nvSpPr>
          <p:spPr>
            <a:xfrm>
              <a:off x="838200" y="3761973"/>
              <a:ext cx="10515600" cy="1899687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26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0A7B0-96F6-DD87-09F8-48F20415B11C}"/>
                </a:ext>
              </a:extLst>
            </p:cNvPr>
            <p:cNvSpPr txBox="1"/>
            <p:nvPr/>
          </p:nvSpPr>
          <p:spPr>
            <a:xfrm>
              <a:off x="1076960" y="3898334"/>
              <a:ext cx="42265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With SSO</a:t>
              </a:r>
            </a:p>
            <a:p>
              <a:endParaRPr lang="en-US" sz="2000" dirty="0"/>
            </a:p>
            <a:p>
              <a:r>
                <a:rPr lang="en-US" sz="1600" dirty="0">
                  <a:latin typeface="Consolas" panose="020B0609020204030204" pitchFamily="49" charset="0"/>
                </a:rPr>
                <a:t>char data[16] = "string\0";</a:t>
              </a:r>
            </a:p>
            <a:p>
              <a:r>
                <a:rPr lang="en-US" sz="1600" dirty="0">
                  <a:latin typeface="Consolas" panose="020B0609020204030204" pitchFamily="49" charset="0"/>
                </a:rPr>
                <a:t>int length = 6;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273BE-1A89-6F16-87DC-F54FF88C7733}"/>
                </a:ext>
              </a:extLst>
            </p:cNvPr>
            <p:cNvSpPr txBox="1"/>
            <p:nvPr/>
          </p:nvSpPr>
          <p:spPr>
            <a:xfrm>
              <a:off x="6215380" y="3896588"/>
              <a:ext cx="537718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Without SSO</a:t>
              </a:r>
            </a:p>
            <a:p>
              <a:br>
                <a:rPr lang="en-US" sz="2000" dirty="0"/>
              </a:br>
              <a:r>
                <a:rPr lang="en-US" sz="1600" dirty="0">
                  <a:latin typeface="Consolas" panose="020B0609020204030204" pitchFamily="49" charset="0"/>
                </a:rPr>
                <a:t>char* data = new char[7];</a:t>
              </a:r>
            </a:p>
            <a:p>
              <a:r>
                <a:rPr lang="en-US" sz="1600" dirty="0" err="1">
                  <a:latin typeface="Consolas" panose="020B0609020204030204" pitchFamily="49" charset="0"/>
                </a:rPr>
                <a:t>memcpy</a:t>
              </a:r>
              <a:r>
                <a:rPr lang="en-US" sz="1600" dirty="0">
                  <a:latin typeface="Consolas" panose="020B0609020204030204" pitchFamily="49" charset="0"/>
                </a:rPr>
                <a:t>(data, "string", 6);</a:t>
              </a:r>
            </a:p>
            <a:p>
              <a:r>
                <a:rPr lang="en-US" sz="1600" dirty="0">
                  <a:latin typeface="Consolas" panose="020B0609020204030204" pitchFamily="49" charset="0"/>
                </a:rPr>
                <a:t>data[6] = '\0';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dirty="0">
                  <a:latin typeface="Consolas" panose="020B0609020204030204" pitchFamily="49" charset="0"/>
                </a:rPr>
                <a:t>int length = 6;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D12200A-37DE-4064-E996-9E93453BA203}"/>
              </a:ext>
            </a:extLst>
          </p:cNvPr>
          <p:cNvSpPr txBox="1"/>
          <p:nvPr/>
        </p:nvSpPr>
        <p:spPr>
          <a:xfrm>
            <a:off x="728980" y="6519446"/>
            <a:ext cx="5659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examples above are illustrative only</a:t>
            </a:r>
          </a:p>
        </p:txBody>
      </p:sp>
    </p:spTree>
    <p:extLst>
      <p:ext uri="{BB962C8B-B14F-4D97-AF65-F5344CB8AC3E}">
        <p14:creationId xmlns:p14="http://schemas.microsoft.com/office/powerpoint/2010/main" val="22292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0D86F-EB29-BA72-1F19-E92E6EB6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and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890BF-E5B9-453A-8B7E-EE8CF15F8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6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modem</a:t>
            </a:r>
          </a:p>
          <a:p>
            <a:pPr lvl="1"/>
            <a:r>
              <a:rPr lang="en-US" dirty="0"/>
              <a:t>Interface with repeater and tracker</a:t>
            </a:r>
          </a:p>
          <a:p>
            <a:r>
              <a:rPr lang="en-US" b="1" dirty="0"/>
              <a:t>Repeater</a:t>
            </a:r>
          </a:p>
          <a:p>
            <a:pPr lvl="1"/>
            <a:r>
              <a:rPr lang="en-US" dirty="0"/>
              <a:t>Extend network range</a:t>
            </a:r>
          </a:p>
          <a:p>
            <a:r>
              <a:rPr lang="en-US" b="1" dirty="0"/>
              <a:t>Tracker</a:t>
            </a:r>
          </a:p>
          <a:p>
            <a:pPr lvl="1"/>
            <a:r>
              <a:rPr lang="en-US" dirty="0"/>
              <a:t>Position tracking with accurate track representation</a:t>
            </a:r>
          </a:p>
          <a:p>
            <a:r>
              <a:rPr lang="en-US" dirty="0"/>
              <a:t>Off-grid: no grid, no internet, no infrastructure</a:t>
            </a:r>
          </a:p>
          <a:p>
            <a:pPr lvl="1"/>
            <a:r>
              <a:rPr lang="en-US" dirty="0"/>
              <a:t>Ham radio: VHF 2m, HF 30m &amp; 40m</a:t>
            </a:r>
          </a:p>
          <a:p>
            <a:r>
              <a:rPr lang="en-US" dirty="0"/>
              <a:t>Miniaturized design: 50mm x 35mm x 10mm</a:t>
            </a:r>
          </a:p>
          <a:p>
            <a:pPr lvl="1"/>
            <a:r>
              <a:rPr lang="en-US" dirty="0"/>
              <a:t>Handheld and battery operated</a:t>
            </a:r>
          </a:p>
          <a:p>
            <a:pPr lvl="1"/>
            <a:r>
              <a:rPr lang="en-US" dirty="0"/>
              <a:t>About 0.3W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37850592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285F-E2A7-8552-D3B1-46A3F589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Status on Embedded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DD78D-E2D5-4A85-314B-D4B500395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Arduino platform is not great for C++ development</a:t>
            </a:r>
          </a:p>
          <a:p>
            <a:pPr lvl="1"/>
            <a:r>
              <a:rPr lang="en-US" sz="2000" dirty="0"/>
              <a:t>Artificially limited to C++11</a:t>
            </a:r>
          </a:p>
          <a:p>
            <a:pPr lvl="1"/>
            <a:r>
              <a:rPr lang="en-US" sz="2000" dirty="0"/>
              <a:t>AVR based platforms have no standard library support</a:t>
            </a:r>
          </a:p>
          <a:p>
            <a:pPr lvl="1"/>
            <a:r>
              <a:rPr lang="en-US" sz="2000" dirty="0"/>
              <a:t>ARM based platforms have inconsistent support: </a:t>
            </a:r>
            <a:r>
              <a:rPr lang="en-US" sz="1600" dirty="0"/>
              <a:t>🟨</a:t>
            </a:r>
            <a:r>
              <a:rPr lang="en-US" sz="2000" dirty="0"/>
              <a:t> Arduino Zero, </a:t>
            </a:r>
            <a:r>
              <a:rPr lang="en-US" sz="1600" dirty="0"/>
              <a:t>❌ </a:t>
            </a:r>
            <a:r>
              <a:rPr lang="en-US" sz="2000" dirty="0"/>
              <a:t>Arduino Due</a:t>
            </a:r>
            <a:endParaRPr lang="en-US" sz="2000" i="1" dirty="0"/>
          </a:p>
          <a:p>
            <a:pPr lvl="1"/>
            <a:r>
              <a:rPr lang="en-US" sz="2000" dirty="0"/>
              <a:t>Limited or no tooling extensibility</a:t>
            </a:r>
          </a:p>
          <a:p>
            <a:r>
              <a:rPr lang="en-US" sz="2400" dirty="0"/>
              <a:t>ESP32 and Raspberry Pi Pico have great C++20 support</a:t>
            </a:r>
          </a:p>
          <a:p>
            <a:pPr lvl="1"/>
            <a:r>
              <a:rPr lang="en-US" sz="2000" dirty="0"/>
              <a:t>Pico has out-of-the-box and first class CMake integration in </a:t>
            </a:r>
            <a:r>
              <a:rPr lang="en-US" sz="2000" dirty="0" err="1"/>
              <a:t>VSCode</a:t>
            </a:r>
            <a:endParaRPr lang="en-US" sz="2000" dirty="0"/>
          </a:p>
          <a:p>
            <a:pPr lvl="1"/>
            <a:r>
              <a:rPr lang="en-US" sz="2000" dirty="0"/>
              <a:t>ESP-IDF </a:t>
            </a:r>
            <a:r>
              <a:rPr lang="en-US" sz="2000" dirty="0" err="1"/>
              <a:t>VSCode</a:t>
            </a:r>
            <a:r>
              <a:rPr lang="en-US" sz="2000" dirty="0"/>
              <a:t> integration is good but a little bit more esoteric</a:t>
            </a:r>
          </a:p>
          <a:p>
            <a:r>
              <a:rPr lang="en-US" sz="2400" dirty="0"/>
              <a:t>Teensy support limited to C++17, C++20 support can be hacked in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51CA86-E388-3949-7BF2-A342727A23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455971"/>
              </p:ext>
            </p:extLst>
          </p:nvPr>
        </p:nvGraphicFramePr>
        <p:xfrm>
          <a:off x="670560" y="5506085"/>
          <a:ext cx="1085088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1024">
                  <a:extLst>
                    <a:ext uri="{9D8B030D-6E8A-4147-A177-3AD203B41FA5}">
                      <a16:colId xmlns:a16="http://schemas.microsoft.com/office/drawing/2014/main" val="3004268707"/>
                    </a:ext>
                  </a:extLst>
                </a:gridCol>
                <a:gridCol w="1611906">
                  <a:extLst>
                    <a:ext uri="{9D8B030D-6E8A-4147-A177-3AD203B41FA5}">
                      <a16:colId xmlns:a16="http://schemas.microsoft.com/office/drawing/2014/main" val="1877452778"/>
                    </a:ext>
                  </a:extLst>
                </a:gridCol>
                <a:gridCol w="2094970">
                  <a:extLst>
                    <a:ext uri="{9D8B030D-6E8A-4147-A177-3AD203B41FA5}">
                      <a16:colId xmlns:a16="http://schemas.microsoft.com/office/drawing/2014/main" val="3806374658"/>
                    </a:ext>
                  </a:extLst>
                </a:gridCol>
                <a:gridCol w="1546860">
                  <a:extLst>
                    <a:ext uri="{9D8B030D-6E8A-4147-A177-3AD203B41FA5}">
                      <a16:colId xmlns:a16="http://schemas.microsoft.com/office/drawing/2014/main" val="3188101387"/>
                    </a:ext>
                  </a:extLst>
                </a:gridCol>
                <a:gridCol w="1607820">
                  <a:extLst>
                    <a:ext uri="{9D8B030D-6E8A-4147-A177-3AD203B41FA5}">
                      <a16:colId xmlns:a16="http://schemas.microsoft.com/office/drawing/2014/main" val="376964909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98364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ESP32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Raspberry Pi Pico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Teensy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Arduino AVR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Arduino 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45850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r>
                        <a:rPr lang="en-US" dirty="0"/>
                        <a:t>Language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C++20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C++20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C++17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75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</a:t>
                      </a:r>
                      <a:r>
                        <a:rPr lang="en-US" dirty="0" err="1"/>
                        <a:t>newlibc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 </a:t>
                      </a:r>
                      <a:r>
                        <a:rPr lang="en-US" dirty="0" err="1"/>
                        <a:t>newlibc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 </a:t>
                      </a:r>
                      <a:r>
                        <a:rPr lang="en-US" dirty="0" err="1"/>
                        <a:t>newlibc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❌ 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🟨 limited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27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848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5074-494D-64A9-598E-8EF0AF54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tracking: “Route” as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/speed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44A0F-460D-30FC-285F-6BA12E1ED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Docker compose</a:t>
            </a:r>
          </a:p>
          <a:p>
            <a:pPr lvl="1"/>
            <a:r>
              <a:rPr lang="en-US" dirty="0"/>
              <a:t>Docker Image: ghcr.io/</a:t>
            </a:r>
            <a:r>
              <a:rPr lang="en-US" dirty="0" err="1"/>
              <a:t>gis</a:t>
            </a:r>
            <a:r>
              <a:rPr lang="en-US" dirty="0"/>
              <a:t>-ops/docker-</a:t>
            </a:r>
            <a:r>
              <a:rPr lang="en-US" dirty="0" err="1"/>
              <a:t>valhalla</a:t>
            </a:r>
            <a:r>
              <a:rPr lang="en-US" dirty="0"/>
              <a:t>/</a:t>
            </a:r>
            <a:r>
              <a:rPr lang="en-US" dirty="0" err="1"/>
              <a:t>valhalla:latest</a:t>
            </a:r>
            <a:endParaRPr lang="en-US" dirty="0"/>
          </a:p>
          <a:p>
            <a:r>
              <a:rPr lang="en-US" dirty="0"/>
              <a:t>Requests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A1C7A-BD50-0063-2D9D-BEAEAE6A6838}"/>
              </a:ext>
            </a:extLst>
          </p:cNvPr>
          <p:cNvSpPr txBox="1"/>
          <p:nvPr/>
        </p:nvSpPr>
        <p:spPr>
          <a:xfrm>
            <a:off x="1049088" y="3465210"/>
            <a:ext cx="793089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</a:rPr>
              <a:t>curl -X POST "http://192.168.1.190:8002/route" -H "Content-Type: application/</a:t>
            </a:r>
            <a:r>
              <a:rPr lang="en-US" sz="900" dirty="0" err="1">
                <a:latin typeface="Consolas" panose="020B0609020204030204" pitchFamily="49" charset="0"/>
              </a:rPr>
              <a:t>json</a:t>
            </a:r>
            <a:r>
              <a:rPr lang="en-US" sz="900" dirty="0">
                <a:latin typeface="Consolas" panose="020B0609020204030204" pitchFamily="49" charset="0"/>
              </a:rPr>
              <a:t>" -d '{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"locations": [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{"</a:t>
            </a:r>
            <a:r>
              <a:rPr lang="en-US" sz="900" dirty="0" err="1">
                <a:latin typeface="Consolas" panose="020B0609020204030204" pitchFamily="49" charset="0"/>
              </a:rPr>
              <a:t>lat</a:t>
            </a:r>
            <a:r>
              <a:rPr lang="en-US" sz="900" dirty="0">
                <a:latin typeface="Consolas" panose="020B0609020204030204" pitchFamily="49" charset="0"/>
              </a:rPr>
              <a:t>": 47.6080, "</a:t>
            </a:r>
            <a:r>
              <a:rPr lang="en-US" sz="900" dirty="0" err="1">
                <a:latin typeface="Consolas" panose="020B0609020204030204" pitchFamily="49" charset="0"/>
              </a:rPr>
              <a:t>lon</a:t>
            </a:r>
            <a:r>
              <a:rPr lang="en-US" sz="900" dirty="0">
                <a:latin typeface="Consolas" panose="020B0609020204030204" pitchFamily="49" charset="0"/>
              </a:rPr>
              <a:t>": -122.3130},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{"</a:t>
            </a:r>
            <a:r>
              <a:rPr lang="en-US" sz="900" dirty="0" err="1">
                <a:latin typeface="Consolas" panose="020B0609020204030204" pitchFamily="49" charset="0"/>
              </a:rPr>
              <a:t>lat</a:t>
            </a:r>
            <a:r>
              <a:rPr lang="en-US" sz="900" dirty="0">
                <a:latin typeface="Consolas" panose="020B0609020204030204" pitchFamily="49" charset="0"/>
              </a:rPr>
              <a:t>": 47.6320, "</a:t>
            </a:r>
            <a:r>
              <a:rPr lang="en-US" sz="900" dirty="0" err="1">
                <a:latin typeface="Consolas" panose="020B0609020204030204" pitchFamily="49" charset="0"/>
              </a:rPr>
              <a:t>lon</a:t>
            </a:r>
            <a:r>
              <a:rPr lang="en-US" sz="900" dirty="0">
                <a:latin typeface="Consolas" panose="020B0609020204030204" pitchFamily="49" charset="0"/>
              </a:rPr>
              <a:t>": -122.2091}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],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"costing": "auto",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"</a:t>
            </a:r>
            <a:r>
              <a:rPr lang="en-US" sz="900" dirty="0" err="1">
                <a:latin typeface="Consolas" panose="020B0609020204030204" pitchFamily="49" charset="0"/>
              </a:rPr>
              <a:t>directions_options</a:t>
            </a:r>
            <a:r>
              <a:rPr lang="en-US" sz="900" dirty="0">
                <a:latin typeface="Consolas" panose="020B0609020204030204" pitchFamily="49" charset="0"/>
              </a:rPr>
              <a:t>": {"units": "miles"}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}’</a:t>
            </a:r>
            <a:br>
              <a:rPr lang="en-US" sz="900" dirty="0">
                <a:latin typeface="Consolas" panose="020B0609020204030204" pitchFamily="49" charset="0"/>
              </a:rPr>
            </a:br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curl -X POST "http://192.168.1.190:8002/</a:t>
            </a:r>
            <a:r>
              <a:rPr lang="en-US" sz="900" dirty="0" err="1">
                <a:latin typeface="Consolas" panose="020B0609020204030204" pitchFamily="49" charset="0"/>
              </a:rPr>
              <a:t>trace_attributes</a:t>
            </a:r>
            <a:r>
              <a:rPr lang="en-US" sz="900" dirty="0">
                <a:latin typeface="Consolas" panose="020B0609020204030204" pitchFamily="49" charset="0"/>
              </a:rPr>
              <a:t>" -H "Content-Type: application/</a:t>
            </a:r>
            <a:r>
              <a:rPr lang="en-US" sz="900" dirty="0" err="1">
                <a:latin typeface="Consolas" panose="020B0609020204030204" pitchFamily="49" charset="0"/>
              </a:rPr>
              <a:t>json</a:t>
            </a:r>
            <a:r>
              <a:rPr lang="en-US" sz="900" dirty="0">
                <a:latin typeface="Consolas" panose="020B0609020204030204" pitchFamily="49" charset="0"/>
              </a:rPr>
              <a:t>" -d '{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"shape": [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{"</a:t>
            </a:r>
            <a:r>
              <a:rPr lang="en-US" sz="900" dirty="0" err="1">
                <a:latin typeface="Consolas" panose="020B0609020204030204" pitchFamily="49" charset="0"/>
              </a:rPr>
              <a:t>lat</a:t>
            </a:r>
            <a:r>
              <a:rPr lang="en-US" sz="900" dirty="0">
                <a:latin typeface="Consolas" panose="020B0609020204030204" pitchFamily="49" charset="0"/>
              </a:rPr>
              <a:t>": 47.6319580078, "</a:t>
            </a:r>
            <a:r>
              <a:rPr lang="en-US" sz="900" dirty="0" err="1">
                <a:latin typeface="Consolas" panose="020B0609020204030204" pitchFamily="49" charset="0"/>
              </a:rPr>
              <a:t>lon</a:t>
            </a:r>
            <a:r>
              <a:rPr lang="en-US" sz="900" dirty="0">
                <a:latin typeface="Consolas" panose="020B0609020204030204" pitchFamily="49" charset="0"/>
              </a:rPr>
              <a:t>": -122.2173919678},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{"</a:t>
            </a:r>
            <a:r>
              <a:rPr lang="en-US" sz="900" dirty="0" err="1">
                <a:latin typeface="Consolas" panose="020B0609020204030204" pitchFamily="49" charset="0"/>
              </a:rPr>
              <a:t>lat</a:t>
            </a:r>
            <a:r>
              <a:rPr lang="en-US" sz="900" dirty="0">
                <a:latin typeface="Consolas" panose="020B0609020204030204" pitchFamily="49" charset="0"/>
              </a:rPr>
              <a:t>": 47.6319694519, "</a:t>
            </a:r>
            <a:r>
              <a:rPr lang="en-US" sz="900" dirty="0" err="1">
                <a:latin typeface="Consolas" panose="020B0609020204030204" pitchFamily="49" charset="0"/>
              </a:rPr>
              <a:t>lon</a:t>
            </a:r>
            <a:r>
              <a:rPr lang="en-US" sz="900" dirty="0">
                <a:latin typeface="Consolas" panose="020B0609020204030204" pitchFamily="49" charset="0"/>
              </a:rPr>
              <a:t>": -122.2151260376}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],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"costing": "auto",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"</a:t>
            </a:r>
            <a:r>
              <a:rPr lang="en-US" sz="900" dirty="0" err="1">
                <a:latin typeface="Consolas" panose="020B0609020204030204" pitchFamily="49" charset="0"/>
              </a:rPr>
              <a:t>shape_match</a:t>
            </a:r>
            <a:r>
              <a:rPr lang="en-US" sz="900" dirty="0">
                <a:latin typeface="Consolas" panose="020B0609020204030204" pitchFamily="49" charset="0"/>
              </a:rPr>
              <a:t>": "</a:t>
            </a:r>
            <a:r>
              <a:rPr lang="en-US" sz="900" dirty="0" err="1">
                <a:latin typeface="Consolas" panose="020B0609020204030204" pitchFamily="49" charset="0"/>
              </a:rPr>
              <a:t>map_snap</a:t>
            </a:r>
            <a:r>
              <a:rPr lang="en-US" sz="9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"</a:t>
            </a:r>
            <a:r>
              <a:rPr lang="en-US" sz="900" dirty="0" err="1">
                <a:latin typeface="Consolas" panose="020B0609020204030204" pitchFamily="49" charset="0"/>
              </a:rPr>
              <a:t>directions_options</a:t>
            </a:r>
            <a:r>
              <a:rPr lang="en-US" sz="900" dirty="0">
                <a:latin typeface="Consolas" panose="020B0609020204030204" pitchFamily="49" charset="0"/>
              </a:rPr>
              <a:t>": {"units": "miles"}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}'</a:t>
            </a:r>
            <a:endParaRPr lang="en-US" sz="900" dirty="0"/>
          </a:p>
        </p:txBody>
      </p:sp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FD9C2EE4-8D4A-5146-31AD-BA2492DB9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30" y="3429000"/>
            <a:ext cx="4241785" cy="2723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1243C-00B6-B714-C928-D9A42D115E98}"/>
              </a:ext>
            </a:extLst>
          </p:cNvPr>
          <p:cNvSpPr txBox="1"/>
          <p:nvPr/>
        </p:nvSpPr>
        <p:spPr>
          <a:xfrm>
            <a:off x="8878824" y="6311900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Route rendering</a:t>
            </a:r>
          </a:p>
        </p:txBody>
      </p:sp>
    </p:spTree>
    <p:extLst>
      <p:ext uri="{BB962C8B-B14F-4D97-AF65-F5344CB8AC3E}">
        <p14:creationId xmlns:p14="http://schemas.microsoft.com/office/powerpoint/2010/main" val="1307380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1021-1840-05C7-68EC-53FD3496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Enumerating audio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9BFC9-065F-9406-E499-4159454636A1}"/>
              </a:ext>
            </a:extLst>
          </p:cNvPr>
          <p:cNvSpPr txBox="1"/>
          <p:nvPr/>
        </p:nvSpPr>
        <p:spPr>
          <a:xfrm>
            <a:off x="977250" y="1419508"/>
            <a:ext cx="10606825" cy="51090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alsa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/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asoundlib.h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  <a:b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snd_card_next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(&amp;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snd_ctl_t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ctl_handle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snd_ctl_open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(&amp;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ctl_handle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::format(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hw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:{}"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(), 0);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snd_ctl_pcm_next_device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ctl_handle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snd_pcm_info_t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snd_pcm_info_set_device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snd_pcm_info_set_subdevice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0);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snd_pcm_info_set_stream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SND_PCM_STREAM_CAPTURE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snd_ctl_pcm_info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ctl_handle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name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snd_card_get_name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&amp;name);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long_name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snd_card_get_longname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long_name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::format(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hw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:{},{}"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.device_id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9F3C7-C3F7-8A85-CFD7-F7F206B77DAF}"/>
              </a:ext>
            </a:extLst>
          </p:cNvPr>
          <p:cNvSpPr txBox="1"/>
          <p:nvPr/>
        </p:nvSpPr>
        <p:spPr>
          <a:xfrm>
            <a:off x="5462596" y="2094079"/>
            <a:ext cx="7286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hw:0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3D669-FE94-6147-6698-64BF68066CA7}"/>
              </a:ext>
            </a:extLst>
          </p:cNvPr>
          <p:cNvSpPr txBox="1"/>
          <p:nvPr/>
        </p:nvSpPr>
        <p:spPr>
          <a:xfrm>
            <a:off x="3332668" y="6308209"/>
            <a:ext cx="904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hw:0,1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E6CD6-6ACD-E493-93CE-925119F8A1F0}"/>
              </a:ext>
            </a:extLst>
          </p:cNvPr>
          <p:cNvSpPr txBox="1"/>
          <p:nvPr/>
        </p:nvSpPr>
        <p:spPr>
          <a:xfrm>
            <a:off x="6280662" y="4762502"/>
            <a:ext cx="27886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USB PnP Sound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F00E3-CBB1-E8CA-3B3D-187B735A01E2}"/>
              </a:ext>
            </a:extLst>
          </p:cNvPr>
          <p:cNvSpPr txBox="1"/>
          <p:nvPr/>
        </p:nvSpPr>
        <p:spPr>
          <a:xfrm>
            <a:off x="6594987" y="5200652"/>
            <a:ext cx="52735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C-Media Electronics Inc. USB PnP Sound Device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6574AC-C386-C110-DC33-70FC33FC0BE1}"/>
              </a:ext>
            </a:extLst>
          </p:cNvPr>
          <p:cNvCxnSpPr>
            <a:cxnSpLocks/>
          </p:cNvCxnSpPr>
          <p:nvPr/>
        </p:nvCxnSpPr>
        <p:spPr>
          <a:xfrm>
            <a:off x="5807601" y="2509157"/>
            <a:ext cx="0" cy="2635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7E60D-52F8-E378-BDCA-97E7905F3063}"/>
              </a:ext>
            </a:extLst>
          </p:cNvPr>
          <p:cNvCxnSpPr>
            <a:cxnSpLocks/>
          </p:cNvCxnSpPr>
          <p:nvPr/>
        </p:nvCxnSpPr>
        <p:spPr>
          <a:xfrm flipH="1">
            <a:off x="4157541" y="4983151"/>
            <a:ext cx="20330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6DB30D-B9FE-4F7D-DCC0-D33193E85228}"/>
              </a:ext>
            </a:extLst>
          </p:cNvPr>
          <p:cNvCxnSpPr>
            <a:cxnSpLocks/>
          </p:cNvCxnSpPr>
          <p:nvPr/>
        </p:nvCxnSpPr>
        <p:spPr>
          <a:xfrm flipH="1">
            <a:off x="4665133" y="5446395"/>
            <a:ext cx="18341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8E925E-3AF2-370A-0D60-6A9B1F1037DC}"/>
              </a:ext>
            </a:extLst>
          </p:cNvPr>
          <p:cNvCxnSpPr>
            <a:cxnSpLocks/>
          </p:cNvCxnSpPr>
          <p:nvPr/>
        </p:nvCxnSpPr>
        <p:spPr>
          <a:xfrm flipV="1">
            <a:off x="3739278" y="5939471"/>
            <a:ext cx="0" cy="3148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62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5571-2E7C-B1B1-69A3-973ACE0E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Controls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0769A-45FE-EC20-18A2-E61DAC700AF4}"/>
              </a:ext>
            </a:extLst>
          </p:cNvPr>
          <p:cNvSpPr txBox="1"/>
          <p:nvPr/>
        </p:nvSpPr>
        <p:spPr>
          <a:xfrm>
            <a:off x="947337" y="1489722"/>
            <a:ext cx="10728848" cy="5047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alsa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/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asoundlib.h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snd_mixer_t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handle;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snd_mixer_selem_id_t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snd_mixer_open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(&amp;handle, 0);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snd_mixer_attach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(handle, 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hw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std::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to_string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snd_mixer_selem_register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(handle,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snd_mixer_load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(handle);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snd_mixer_selem_id_malloc(&amp;sid);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snd_mixer_selem_id_set_index(sid, 0);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snd_mixer_elem_t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snd_mixer_first_elem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(handle);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snd_mixer_elem_next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snd_mixer_selem_get_id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it-IT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audio_device_volume_control</a:t>
            </a:r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volume_control;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control_name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&lt;=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SND_MIXER_SCHN_REAR_CENTER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snd_mixer_selem_channel_name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min = 0, max = 100, value = 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snd_mixer_selem_get_playback_volume_range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&amp;min, &amp;max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latin typeface="Cascadia Mono" panose="020B0609020000020004" pitchFamily="49" charset="0"/>
              </a:rPr>
              <a:t>snd_mixer_selem_get_playback_volume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&amp;value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4F985-6DC7-438F-BBC4-269DED3EE4D3}"/>
              </a:ext>
            </a:extLst>
          </p:cNvPr>
          <p:cNvSpPr txBox="1"/>
          <p:nvPr/>
        </p:nvSpPr>
        <p:spPr>
          <a:xfrm>
            <a:off x="7562847" y="1744665"/>
            <a:ext cx="7286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hw:0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E8A96A-8B4D-6B0E-59BA-1F47A590D077}"/>
              </a:ext>
            </a:extLst>
          </p:cNvPr>
          <p:cNvCxnSpPr>
            <a:cxnSpLocks/>
          </p:cNvCxnSpPr>
          <p:nvPr/>
        </p:nvCxnSpPr>
        <p:spPr>
          <a:xfrm>
            <a:off x="7888278" y="2142574"/>
            <a:ext cx="0" cy="2553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97252A-4412-EA64-6D16-725442D1D373}"/>
              </a:ext>
            </a:extLst>
          </p:cNvPr>
          <p:cNvSpPr txBox="1"/>
          <p:nvPr/>
        </p:nvSpPr>
        <p:spPr>
          <a:xfrm>
            <a:off x="86035" y="5099786"/>
            <a:ext cx="12461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Front Left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361825-EEA8-0395-8652-E133F9B26CCC}"/>
              </a:ext>
            </a:extLst>
          </p:cNvPr>
          <p:cNvCxnSpPr>
            <a:cxnSpLocks/>
          </p:cNvCxnSpPr>
          <p:nvPr/>
        </p:nvCxnSpPr>
        <p:spPr>
          <a:xfrm>
            <a:off x="1388156" y="5284452"/>
            <a:ext cx="44064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9FF935-52EC-0528-CE77-6810CEF954D2}"/>
              </a:ext>
            </a:extLst>
          </p:cNvPr>
          <p:cNvSpPr txBox="1"/>
          <p:nvPr/>
        </p:nvSpPr>
        <p:spPr>
          <a:xfrm>
            <a:off x="7560647" y="3956295"/>
            <a:ext cx="12461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Speaker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5EB06CA-3D0C-21BB-69B9-F5052725F27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3728" y="4361088"/>
            <a:ext cx="589978" cy="282629"/>
          </a:xfrm>
          <a:prstGeom prst="bentConnector3">
            <a:avLst>
              <a:gd name="adj1" fmla="val 15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97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7747-AEB2-081C-1339-325E6DDF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Enumerating Serial Ports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3D880-131C-56B1-FD72-98BE03521365}"/>
              </a:ext>
            </a:extLst>
          </p:cNvPr>
          <p:cNvSpPr txBox="1"/>
          <p:nvPr/>
        </p:nvSpPr>
        <p:spPr>
          <a:xfrm>
            <a:off x="991645" y="1566099"/>
            <a:ext cx="10643096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libudev.h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400" dirty="0">
              <a:solidFill>
                <a:srgbClr val="A31515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udev_enumerate_add_match_subsystem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tty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udev_enumerate_scan_devices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devices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udev_enumerate_get_list_entry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udev_list_entry_foreach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devices)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path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udev_list_entry_get_name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udev_device_new_from_syspath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path);</a:t>
            </a:r>
          </a:p>
          <a:p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FR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fr-FR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devnode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FR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udev_device_get_devnode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(dev);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(dev,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manufacturer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udev_device_get_sysattr_value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"manufacturer"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product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udev_device_get_sysattr_value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"product"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serial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udev_device_get_sysattr_value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"serial"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97967-86F5-3529-ADB6-9DA2626591AC}"/>
              </a:ext>
            </a:extLst>
          </p:cNvPr>
          <p:cNvSpPr txBox="1"/>
          <p:nvPr/>
        </p:nvSpPr>
        <p:spPr>
          <a:xfrm>
            <a:off x="8461917" y="3213442"/>
            <a:ext cx="15924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/dev/ttyUSB0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A66930-FDF9-5069-91C8-D748FBC5BE9A}"/>
              </a:ext>
            </a:extLst>
          </p:cNvPr>
          <p:cNvCxnSpPr>
            <a:cxnSpLocks/>
          </p:cNvCxnSpPr>
          <p:nvPr/>
        </p:nvCxnSpPr>
        <p:spPr>
          <a:xfrm flipH="1">
            <a:off x="7853270" y="3425713"/>
            <a:ext cx="504265" cy="5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AD8F48-90C7-4980-48F2-611BE2B4B8DD}"/>
              </a:ext>
            </a:extLst>
          </p:cNvPr>
          <p:cNvSpPr txBox="1"/>
          <p:nvPr/>
        </p:nvSpPr>
        <p:spPr>
          <a:xfrm>
            <a:off x="1290952" y="5251792"/>
            <a:ext cx="48050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f6a69ba44567ec119b112342ef680de7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E3B2D6-6C04-7E42-B91D-CA6AF1432FDB}"/>
              </a:ext>
            </a:extLst>
          </p:cNvPr>
          <p:cNvCxnSpPr>
            <a:cxnSpLocks/>
          </p:cNvCxnSpPr>
          <p:nvPr/>
        </p:nvCxnSpPr>
        <p:spPr>
          <a:xfrm flipV="1">
            <a:off x="3004457" y="4829175"/>
            <a:ext cx="0" cy="3796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F396A2-8978-0AAC-0CBC-70A7F186B453}"/>
              </a:ext>
            </a:extLst>
          </p:cNvPr>
          <p:cNvSpPr txBox="1"/>
          <p:nvPr/>
        </p:nvSpPr>
        <p:spPr>
          <a:xfrm>
            <a:off x="8908857" y="5312908"/>
            <a:ext cx="20791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Silicon Labs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8B5BB-BBB0-1634-14ED-81CECDB737F4}"/>
              </a:ext>
            </a:extLst>
          </p:cNvPr>
          <p:cNvCxnSpPr>
            <a:cxnSpLocks/>
          </p:cNvCxnSpPr>
          <p:nvPr/>
        </p:nvCxnSpPr>
        <p:spPr>
          <a:xfrm flipV="1">
            <a:off x="9639638" y="4449536"/>
            <a:ext cx="0" cy="8022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32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14D9-36B8-A277-CCEB-AD809043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Mapping: Devices to </a:t>
            </a:r>
            <a:r>
              <a:rPr lang="en-US" dirty="0" err="1"/>
              <a:t>udev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5C51-C6BC-A5E7-6CE0-BF7181B207B5}"/>
              </a:ext>
            </a:extLst>
          </p:cNvPr>
          <p:cNvSpPr txBox="1"/>
          <p:nvPr/>
        </p:nvSpPr>
        <p:spPr>
          <a:xfrm>
            <a:off x="955339" y="2117535"/>
            <a:ext cx="10810240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libudev.h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enumerate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udev_enumerate_add_match_subsystem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(enumerate, "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tty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");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udev_enumerate_add_match_property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(enumerate, "DEVNAME",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p.name.c_str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udev_enumerate_scan_devices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devices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udev_enumerate_get_list_entry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udev_device_new_from_syspath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udev_list_entry_get_name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(devices));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319C4-B26D-1129-635E-8EB6C4498313}"/>
              </a:ext>
            </a:extLst>
          </p:cNvPr>
          <p:cNvSpPr txBox="1"/>
          <p:nvPr/>
        </p:nvSpPr>
        <p:spPr>
          <a:xfrm>
            <a:off x="888650" y="1534300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Serial port to device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23AAC-078F-9846-D593-3250B4CDDB50}"/>
              </a:ext>
            </a:extLst>
          </p:cNvPr>
          <p:cNvSpPr txBox="1"/>
          <p:nvPr/>
        </p:nvSpPr>
        <p:spPr>
          <a:xfrm>
            <a:off x="6726002" y="2270248"/>
            <a:ext cx="15582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/dev/ttyUSB0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0763AA-04A9-B82A-CD90-0A75610E7B25}"/>
              </a:ext>
            </a:extLst>
          </p:cNvPr>
          <p:cNvCxnSpPr>
            <a:cxnSpLocks/>
          </p:cNvCxnSpPr>
          <p:nvPr/>
        </p:nvCxnSpPr>
        <p:spPr>
          <a:xfrm>
            <a:off x="7404609" y="2687855"/>
            <a:ext cx="0" cy="3376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ECD3F8-6C0A-17FD-A9EE-D09546B3254E}"/>
              </a:ext>
            </a:extLst>
          </p:cNvPr>
          <p:cNvSpPr txBox="1"/>
          <p:nvPr/>
        </p:nvSpPr>
        <p:spPr>
          <a:xfrm>
            <a:off x="955339" y="5849691"/>
            <a:ext cx="1081024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udev_enumerate_add_match_subsystem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"sound"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udev_enumerate_add_match_sysname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::format(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"card{}"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  <a:endParaRPr lang="en-US" sz="1400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F9A308F-04E7-4366-3B00-86804AF416C4}"/>
              </a:ext>
            </a:extLst>
          </p:cNvPr>
          <p:cNvSpPr/>
          <p:nvPr/>
        </p:nvSpPr>
        <p:spPr>
          <a:xfrm>
            <a:off x="797559" y="2888039"/>
            <a:ext cx="145366" cy="359991"/>
          </a:xfrm>
          <a:prstGeom prst="leftBrace">
            <a:avLst>
              <a:gd name="adj1" fmla="val 8333"/>
              <a:gd name="adj2" fmla="val 493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84093-14F0-C6D2-FF5B-6C45AB02A1D4}"/>
              </a:ext>
            </a:extLst>
          </p:cNvPr>
          <p:cNvSpPr txBox="1"/>
          <p:nvPr/>
        </p:nvSpPr>
        <p:spPr>
          <a:xfrm>
            <a:off x="888650" y="5303266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Sound card to device description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1CC9E0-C7E8-D22C-8E4B-17D83B651EBD}"/>
              </a:ext>
            </a:extLst>
          </p:cNvPr>
          <p:cNvSpPr/>
          <p:nvPr/>
        </p:nvSpPr>
        <p:spPr>
          <a:xfrm>
            <a:off x="779617" y="5944430"/>
            <a:ext cx="145366" cy="359991"/>
          </a:xfrm>
          <a:prstGeom prst="leftBrace">
            <a:avLst>
              <a:gd name="adj1" fmla="val 8333"/>
              <a:gd name="adj2" fmla="val 493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3AFF73-C546-ECFB-157D-E42709E1D84C}"/>
              </a:ext>
            </a:extLst>
          </p:cNvPr>
          <p:cNvCxnSpPr>
            <a:cxnSpLocks/>
          </p:cNvCxnSpPr>
          <p:nvPr/>
        </p:nvCxnSpPr>
        <p:spPr>
          <a:xfrm rot="10800000" flipH="1">
            <a:off x="719043" y="3068034"/>
            <a:ext cx="2281" cy="3053922"/>
          </a:xfrm>
          <a:prstGeom prst="bentConnector4">
            <a:avLst>
              <a:gd name="adj1" fmla="val -10021920"/>
              <a:gd name="adj2" fmla="val 9990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C18BC3-ECC6-873C-E4B7-2C1AEDBB941D}"/>
              </a:ext>
            </a:extLst>
          </p:cNvPr>
          <p:cNvSpPr txBox="1"/>
          <p:nvPr/>
        </p:nvSpPr>
        <p:spPr>
          <a:xfrm>
            <a:off x="1257467" y="4756841"/>
            <a:ext cx="105035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/sys/devices/pci0000:00/0000:00:14.0/usb1/1-4/1-4.1/1-4.1.2/1-4.1.2:1.0/ttyUSB0/</a:t>
            </a:r>
            <a:r>
              <a:rPr lang="en-US" b="1" dirty="0" err="1"/>
              <a:t>tty</a:t>
            </a:r>
            <a:r>
              <a:rPr lang="en-US" b="1" dirty="0"/>
              <a:t>/ttyUSB0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159A0B4-06CA-FAF4-D6F3-DF82E4CF68FB}"/>
              </a:ext>
            </a:extLst>
          </p:cNvPr>
          <p:cNvCxnSpPr>
            <a:cxnSpLocks/>
          </p:cNvCxnSpPr>
          <p:nvPr/>
        </p:nvCxnSpPr>
        <p:spPr>
          <a:xfrm rot="10800000">
            <a:off x="6726005" y="4218421"/>
            <a:ext cx="1558233" cy="486486"/>
          </a:xfrm>
          <a:prstGeom prst="bentConnector3">
            <a:avLst>
              <a:gd name="adj1" fmla="val -57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EFFD91-1C8F-C87B-3108-4A264AD24A05}"/>
              </a:ext>
            </a:extLst>
          </p:cNvPr>
          <p:cNvSpPr txBox="1"/>
          <p:nvPr/>
        </p:nvSpPr>
        <p:spPr>
          <a:xfrm rot="16200000">
            <a:off x="-467286" y="3944323"/>
            <a:ext cx="139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A38418-5DDD-EE88-5527-826A139DC8E1}"/>
              </a:ext>
            </a:extLst>
          </p:cNvPr>
          <p:cNvSpPr txBox="1"/>
          <p:nvPr/>
        </p:nvSpPr>
        <p:spPr>
          <a:xfrm>
            <a:off x="6844713" y="5303266"/>
            <a:ext cx="15582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card0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206E31-4D38-E334-C174-8AB99715C827}"/>
              </a:ext>
            </a:extLst>
          </p:cNvPr>
          <p:cNvCxnSpPr>
            <a:cxnSpLocks/>
          </p:cNvCxnSpPr>
          <p:nvPr/>
        </p:nvCxnSpPr>
        <p:spPr>
          <a:xfrm>
            <a:off x="7523320" y="5720873"/>
            <a:ext cx="0" cy="3376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847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14D9-36B8-A277-CCEB-AD809043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Mapping: Serial Port to Sound Card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5C51-C6BC-A5E7-6CE0-BF7181B207B5}"/>
              </a:ext>
            </a:extLst>
          </p:cNvPr>
          <p:cNvSpPr txBox="1"/>
          <p:nvPr/>
        </p:nvSpPr>
        <p:spPr>
          <a:xfrm>
            <a:off x="955339" y="2170380"/>
            <a:ext cx="10810240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libudev.h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udev_device_new_from_syspath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.path.c_str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(dev,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parent_usb_dev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enumerate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udev_enumerate_add_match_parent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parent_usb_dev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udev_enumerate_add_match_subsystem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"sound"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udev_enumerate_add_match_sysname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"card*"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devices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udev_enumerate_get_list_entry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(enumerate);</a:t>
            </a:r>
          </a:p>
          <a:p>
            <a:r>
              <a:rPr lang="en-US" sz="14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udev_list_entry_foreach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devices)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path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udev_list_entry_get_name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udev_device_new_from_syspath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path);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sibling_usb_device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=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da-DK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319C4-B26D-1129-635E-8EB6C4498313}"/>
              </a:ext>
            </a:extLst>
          </p:cNvPr>
          <p:cNvSpPr txBox="1"/>
          <p:nvPr/>
        </p:nvSpPr>
        <p:spPr>
          <a:xfrm>
            <a:off x="888650" y="1534300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Serial port device description to sound card 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EA173-B538-1D55-B743-5662A0F68651}"/>
              </a:ext>
            </a:extLst>
          </p:cNvPr>
          <p:cNvSpPr txBox="1"/>
          <p:nvPr/>
        </p:nvSpPr>
        <p:spPr>
          <a:xfrm>
            <a:off x="2130315" y="2019273"/>
            <a:ext cx="9862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/sys/devices/pci0000:00/0000:00:14.0/usb1/1-4/1-4.1/1-4.1.2/1-4.1.2:1.0/ttyUSB0/</a:t>
            </a:r>
            <a:r>
              <a:rPr lang="en-US" b="1" dirty="0" err="1"/>
              <a:t>tty</a:t>
            </a:r>
            <a:r>
              <a:rPr lang="en-US" b="1" dirty="0"/>
              <a:t>/ttyUSB0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861539-C114-F7B5-F6CA-5337EBF94BF4}"/>
              </a:ext>
            </a:extLst>
          </p:cNvPr>
          <p:cNvCxnSpPr>
            <a:cxnSpLocks/>
          </p:cNvCxnSpPr>
          <p:nvPr/>
        </p:nvCxnSpPr>
        <p:spPr>
          <a:xfrm>
            <a:off x="7208703" y="2433077"/>
            <a:ext cx="0" cy="411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0C1921-D957-AC08-99E9-3BA9D7B4778D}"/>
              </a:ext>
            </a:extLst>
          </p:cNvPr>
          <p:cNvSpPr txBox="1"/>
          <p:nvPr/>
        </p:nvSpPr>
        <p:spPr>
          <a:xfrm>
            <a:off x="2670814" y="6378144"/>
            <a:ext cx="93781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/sys/devices/pci0000:00/0000:00:14.0/usb1/1-4/1-4.1/1-4.1.1/1-4.1.1:1.0/sound/card2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78357CD-35C3-08C3-5BA5-8A6B802535FB}"/>
              </a:ext>
            </a:extLst>
          </p:cNvPr>
          <p:cNvCxnSpPr>
            <a:cxnSpLocks/>
          </p:cNvCxnSpPr>
          <p:nvPr/>
        </p:nvCxnSpPr>
        <p:spPr>
          <a:xfrm rot="10800000">
            <a:off x="8581883" y="5527778"/>
            <a:ext cx="1921994" cy="802144"/>
          </a:xfrm>
          <a:prstGeom prst="bentConnector3">
            <a:avLst>
              <a:gd name="adj1" fmla="val -50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9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B5E59D-13F0-B2E1-6C9C-6E8A4858EBDE}"/>
              </a:ext>
            </a:extLst>
          </p:cNvPr>
          <p:cNvSpPr/>
          <p:nvPr/>
        </p:nvSpPr>
        <p:spPr>
          <a:xfrm>
            <a:off x="4571616" y="5852421"/>
            <a:ext cx="7474253" cy="96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06AE1B-CD10-2107-D125-F11EB7D1525F}"/>
              </a:ext>
            </a:extLst>
          </p:cNvPr>
          <p:cNvSpPr/>
          <p:nvPr/>
        </p:nvSpPr>
        <p:spPr>
          <a:xfrm>
            <a:off x="146128" y="1519930"/>
            <a:ext cx="4886953" cy="5298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DF950-FBE4-99AA-676E-92BC626D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API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F526B-75DF-3E36-A1AD-5D034920F828}"/>
              </a:ext>
            </a:extLst>
          </p:cNvPr>
          <p:cNvSpPr txBox="1"/>
          <p:nvPr/>
        </p:nvSpPr>
        <p:spPr>
          <a:xfrm>
            <a:off x="234450" y="1519930"/>
            <a:ext cx="492703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hw_id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plughw_id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card_id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stream_name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description;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audio_device_type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type =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audio_device_type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0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uknown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volume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volume_linearized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audio_device_type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type =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audio_device_type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0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uknown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it-IT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it-IT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audio_device_channel_id</a:t>
            </a:r>
            <a:r>
              <a:rPr lang="it-IT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id = </a:t>
            </a:r>
            <a:r>
              <a:rPr lang="it-IT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audio_device_channel_id</a:t>
            </a:r>
            <a:r>
              <a:rPr lang="it-IT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it-IT" sz="1000" dirty="0">
                <a:solidFill>
                  <a:srgbClr val="2F4F4F"/>
                </a:solidFill>
                <a:latin typeface="Cascadia Mono" panose="020B0609020000020004" pitchFamily="49" charset="0"/>
              </a:rPr>
              <a:t>none</a:t>
            </a:r>
            <a:r>
              <a:rPr lang="it-IT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audio_device_volume_control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channels;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audio_device_volume_info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audio_device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audio_device_volume_control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controls;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887B8-C704-B95C-48D0-53AACC3DFB19}"/>
              </a:ext>
            </a:extLst>
          </p:cNvPr>
          <p:cNvSpPr/>
          <p:nvPr/>
        </p:nvSpPr>
        <p:spPr>
          <a:xfrm>
            <a:off x="5401996" y="273319"/>
            <a:ext cx="6555554" cy="46399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BCCBB-E810-393C-0EC8-EF0EBD4FB2B1}"/>
              </a:ext>
            </a:extLst>
          </p:cNvPr>
          <p:cNvSpPr txBox="1"/>
          <p:nvPr/>
        </p:nvSpPr>
        <p:spPr>
          <a:xfrm>
            <a:off x="7873594" y="5030293"/>
            <a:ext cx="328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Usage Example</a:t>
            </a:r>
            <a:br>
              <a:rPr lang="en-US" b="1" dirty="0"/>
            </a:br>
            <a:r>
              <a:rPr lang="en-US" b="1" dirty="0"/>
              <a:t>Runtime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F1C89-3FA2-5646-6FDE-0ABDE9255988}"/>
              </a:ext>
            </a:extLst>
          </p:cNvPr>
          <p:cNvSpPr txBox="1"/>
          <p:nvPr/>
        </p:nvSpPr>
        <p:spPr>
          <a:xfrm>
            <a:off x="308883" y="5920470"/>
            <a:ext cx="1165943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                         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get_audio_devices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0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                                       bool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try_get_audio_device_volume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volume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b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                                       bool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try_set_audio_device_volume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                                               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audio_device_volume_control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control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D5B3B4-BA2F-5FD4-981A-C8B7745B9687}"/>
              </a:ext>
            </a:extLst>
          </p:cNvPr>
          <p:cNvCxnSpPr>
            <a:cxnSpLocks/>
          </p:cNvCxnSpPr>
          <p:nvPr/>
        </p:nvCxnSpPr>
        <p:spPr>
          <a:xfrm>
            <a:off x="5121403" y="1470316"/>
            <a:ext cx="0" cy="42542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A6CBC8-949E-CCC3-A23A-5C5755C25FE4}"/>
              </a:ext>
            </a:extLst>
          </p:cNvPr>
          <p:cNvCxnSpPr>
            <a:cxnSpLocks/>
          </p:cNvCxnSpPr>
          <p:nvPr/>
        </p:nvCxnSpPr>
        <p:spPr>
          <a:xfrm>
            <a:off x="5121403" y="5724601"/>
            <a:ext cx="6627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661780-9DD3-1E20-074A-B09C3B47CFE1}"/>
              </a:ext>
            </a:extLst>
          </p:cNvPr>
          <p:cNvCxnSpPr>
            <a:cxnSpLocks/>
          </p:cNvCxnSpPr>
          <p:nvPr/>
        </p:nvCxnSpPr>
        <p:spPr>
          <a:xfrm>
            <a:off x="234450" y="1470316"/>
            <a:ext cx="4886953" cy="10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DAD8E7F-FD65-9B6E-93C5-62A5A467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316" y="377452"/>
            <a:ext cx="5665133" cy="436977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99B9C4-EBF4-2A52-FD92-98203FA1C443}"/>
              </a:ext>
            </a:extLst>
          </p:cNvPr>
          <p:cNvCxnSpPr>
            <a:cxnSpLocks/>
          </p:cNvCxnSpPr>
          <p:nvPr/>
        </p:nvCxnSpPr>
        <p:spPr>
          <a:xfrm>
            <a:off x="5490315" y="3706920"/>
            <a:ext cx="57534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8E5D22-CBDF-BE7F-248D-566DC137633E}"/>
              </a:ext>
            </a:extLst>
          </p:cNvPr>
          <p:cNvCxnSpPr>
            <a:cxnSpLocks/>
          </p:cNvCxnSpPr>
          <p:nvPr/>
        </p:nvCxnSpPr>
        <p:spPr>
          <a:xfrm>
            <a:off x="5490315" y="1859298"/>
            <a:ext cx="57534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F6BE0D-C625-6A39-D33C-4A65137DEF67}"/>
              </a:ext>
            </a:extLst>
          </p:cNvPr>
          <p:cNvCxnSpPr>
            <a:cxnSpLocks/>
          </p:cNvCxnSpPr>
          <p:nvPr/>
        </p:nvCxnSpPr>
        <p:spPr>
          <a:xfrm flipH="1" flipV="1">
            <a:off x="11240912" y="1859298"/>
            <a:ext cx="2857" cy="18476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743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4B1C5C-B080-8F7F-4F14-69696C8C9633}"/>
              </a:ext>
            </a:extLst>
          </p:cNvPr>
          <p:cNvSpPr/>
          <p:nvPr/>
        </p:nvSpPr>
        <p:spPr>
          <a:xfrm>
            <a:off x="668923" y="1431218"/>
            <a:ext cx="8254148" cy="1603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1CA6-2208-DD30-0FB3-B0E5D1F8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Ports API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F7396-A134-A95E-8C12-A685B86500DC}"/>
              </a:ext>
            </a:extLst>
          </p:cNvPr>
          <p:cNvSpPr txBox="1"/>
          <p:nvPr/>
        </p:nvSpPr>
        <p:spPr>
          <a:xfrm>
            <a:off x="886247" y="1549612"/>
            <a:ext cx="3699266" cy="148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serial_port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description;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manufacturer;    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device_serial_number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serial_port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get_serial_ports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6B38A-18E8-A603-B511-45ED764E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19" y="3363374"/>
            <a:ext cx="4617352" cy="18938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38F35-CDD0-7CBA-2284-8FA3CA31978F}"/>
              </a:ext>
            </a:extLst>
          </p:cNvPr>
          <p:cNvSpPr/>
          <p:nvPr/>
        </p:nvSpPr>
        <p:spPr>
          <a:xfrm>
            <a:off x="2443524" y="3236011"/>
            <a:ext cx="5145178" cy="21396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668E6-5C1A-8290-7B3C-2D001446E6BF}"/>
              </a:ext>
            </a:extLst>
          </p:cNvPr>
          <p:cNvSpPr txBox="1"/>
          <p:nvPr/>
        </p:nvSpPr>
        <p:spPr>
          <a:xfrm>
            <a:off x="4147316" y="5502980"/>
            <a:ext cx="328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Usage Example</a:t>
            </a:r>
          </a:p>
          <a:p>
            <a:r>
              <a:rPr lang="en-US" b="1" dirty="0"/>
              <a:t>Runtime Information</a:t>
            </a:r>
          </a:p>
        </p:txBody>
      </p:sp>
    </p:spTree>
    <p:extLst>
      <p:ext uri="{BB962C8B-B14F-4D97-AF65-F5344CB8AC3E}">
        <p14:creationId xmlns:p14="http://schemas.microsoft.com/office/powerpoint/2010/main" val="1089360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33FF5-513D-FC8F-5564-991BBF11749B}"/>
              </a:ext>
            </a:extLst>
          </p:cNvPr>
          <p:cNvSpPr/>
          <p:nvPr/>
        </p:nvSpPr>
        <p:spPr>
          <a:xfrm>
            <a:off x="95271" y="3244670"/>
            <a:ext cx="2262444" cy="24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9983A5-1BE2-E66A-F48B-C7EF78F2CE40}"/>
              </a:ext>
            </a:extLst>
          </p:cNvPr>
          <p:cNvSpPr/>
          <p:nvPr/>
        </p:nvSpPr>
        <p:spPr>
          <a:xfrm>
            <a:off x="68244" y="5407854"/>
            <a:ext cx="12028485" cy="1417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66E4D-1CB4-7973-BC00-1A71561B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API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7DAA0-0E38-4CAC-26B8-AC2B4B4DE29F}"/>
              </a:ext>
            </a:extLst>
          </p:cNvPr>
          <p:cNvSpPr txBox="1"/>
          <p:nvPr/>
        </p:nvSpPr>
        <p:spPr>
          <a:xfrm>
            <a:off x="68244" y="3494405"/>
            <a:ext cx="70145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bus_number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device_number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path;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hw_path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id_vendor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id_product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product;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manufacturer;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topology_depth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try_get_device_description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try_get_device_description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serial_port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fr-FR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fr-FR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get_audio_devices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fr-FR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try_get_serial_port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serial_port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p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get_sibling_audio_devices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fr-FR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get_sibling_serial_ports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F4630-A8C7-E9B6-A2E4-677EFEC3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92" y="1479797"/>
            <a:ext cx="9644137" cy="32028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C51155-BEBA-18B5-EF41-624357B199D6}"/>
              </a:ext>
            </a:extLst>
          </p:cNvPr>
          <p:cNvSpPr/>
          <p:nvPr/>
        </p:nvSpPr>
        <p:spPr>
          <a:xfrm>
            <a:off x="2452591" y="1479797"/>
            <a:ext cx="9671165" cy="328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4866-84BE-B326-3F5C-AD5290DA1EEA}"/>
              </a:ext>
            </a:extLst>
          </p:cNvPr>
          <p:cNvSpPr txBox="1"/>
          <p:nvPr/>
        </p:nvSpPr>
        <p:spPr>
          <a:xfrm>
            <a:off x="6540856" y="4740791"/>
            <a:ext cx="32818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Usage Example</a:t>
            </a:r>
            <a:br>
              <a:rPr lang="en-US" b="1" dirty="0"/>
            </a:br>
            <a:r>
              <a:rPr lang="en-US" b="1" dirty="0"/>
              <a:t>Runtime Information</a:t>
            </a:r>
          </a:p>
          <a:p>
            <a:endParaRPr lang="en-US" sz="14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3A9F73-88D5-D484-DE64-4FCA87A71C6B}"/>
              </a:ext>
            </a:extLst>
          </p:cNvPr>
          <p:cNvCxnSpPr/>
          <p:nvPr/>
        </p:nvCxnSpPr>
        <p:spPr>
          <a:xfrm>
            <a:off x="2538153" y="2003367"/>
            <a:ext cx="27653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AB5F47-5471-975F-B42B-D664DA781554}"/>
              </a:ext>
            </a:extLst>
          </p:cNvPr>
          <p:cNvCxnSpPr>
            <a:cxnSpLocks/>
          </p:cNvCxnSpPr>
          <p:nvPr/>
        </p:nvCxnSpPr>
        <p:spPr>
          <a:xfrm>
            <a:off x="5303520" y="2003367"/>
            <a:ext cx="0" cy="543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60B955-0612-5A01-A69B-3A2A8351D74E}"/>
              </a:ext>
            </a:extLst>
          </p:cNvPr>
          <p:cNvCxnSpPr>
            <a:cxnSpLocks/>
          </p:cNvCxnSpPr>
          <p:nvPr/>
        </p:nvCxnSpPr>
        <p:spPr>
          <a:xfrm>
            <a:off x="5303520" y="2546465"/>
            <a:ext cx="5731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0C4A11-AD9A-A532-09DF-DFDE32F9BA2F}"/>
              </a:ext>
            </a:extLst>
          </p:cNvPr>
          <p:cNvCxnSpPr>
            <a:cxnSpLocks/>
          </p:cNvCxnSpPr>
          <p:nvPr/>
        </p:nvCxnSpPr>
        <p:spPr>
          <a:xfrm>
            <a:off x="2538153" y="3538450"/>
            <a:ext cx="43641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7524E7-36FA-0C44-55E5-1F0682594271}"/>
              </a:ext>
            </a:extLst>
          </p:cNvPr>
          <p:cNvCxnSpPr>
            <a:cxnSpLocks/>
          </p:cNvCxnSpPr>
          <p:nvPr/>
        </p:nvCxnSpPr>
        <p:spPr>
          <a:xfrm flipV="1">
            <a:off x="6902335" y="3179649"/>
            <a:ext cx="0" cy="358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2AACA-0C7C-B539-4C7F-15516A6FFD23}"/>
              </a:ext>
            </a:extLst>
          </p:cNvPr>
          <p:cNvCxnSpPr>
            <a:cxnSpLocks/>
          </p:cNvCxnSpPr>
          <p:nvPr/>
        </p:nvCxnSpPr>
        <p:spPr>
          <a:xfrm>
            <a:off x="6902335" y="3182172"/>
            <a:ext cx="11253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1D80BC-D0B7-7877-78FA-A507A669D5F2}"/>
              </a:ext>
            </a:extLst>
          </p:cNvPr>
          <p:cNvCxnSpPr>
            <a:cxnSpLocks/>
          </p:cNvCxnSpPr>
          <p:nvPr/>
        </p:nvCxnSpPr>
        <p:spPr>
          <a:xfrm>
            <a:off x="5876703" y="2838184"/>
            <a:ext cx="2151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5F74FF-2DB1-6644-7EDA-AA840B78E84C}"/>
              </a:ext>
            </a:extLst>
          </p:cNvPr>
          <p:cNvCxnSpPr>
            <a:cxnSpLocks/>
          </p:cNvCxnSpPr>
          <p:nvPr/>
        </p:nvCxnSpPr>
        <p:spPr>
          <a:xfrm>
            <a:off x="8027719" y="2838184"/>
            <a:ext cx="0" cy="341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FC434C-AA43-E0F1-E32D-068220956AAF}"/>
              </a:ext>
            </a:extLst>
          </p:cNvPr>
          <p:cNvCxnSpPr>
            <a:cxnSpLocks/>
          </p:cNvCxnSpPr>
          <p:nvPr/>
        </p:nvCxnSpPr>
        <p:spPr>
          <a:xfrm>
            <a:off x="5876703" y="2546465"/>
            <a:ext cx="0" cy="291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44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B4BE-5C72-6422-1741-60B53F9A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and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5E6A0-C511-29F2-9AFB-EB2FD5C6E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7083"/>
          </a:xfrm>
        </p:spPr>
        <p:txBody>
          <a:bodyPr>
            <a:normAutofit/>
          </a:bodyPr>
          <a:lstStyle/>
          <a:p>
            <a:r>
              <a:rPr lang="en-US" sz="2400" b="1" dirty="0"/>
              <a:t>Mainboard</a:t>
            </a:r>
            <a:r>
              <a:rPr lang="en-US" sz="2400" dirty="0"/>
              <a:t>: data modem</a:t>
            </a:r>
          </a:p>
          <a:p>
            <a:pPr lvl="1"/>
            <a:r>
              <a:rPr lang="en-US" sz="2000" dirty="0"/>
              <a:t>MCU with DSP, AFE, LDO</a:t>
            </a:r>
          </a:p>
          <a:p>
            <a:pPr lvl="1"/>
            <a:r>
              <a:rPr lang="en-US" sz="2000" dirty="0"/>
              <a:t>USB serial interface</a:t>
            </a:r>
          </a:p>
          <a:p>
            <a:r>
              <a:rPr lang="en-US" sz="2400" b="1" dirty="0"/>
              <a:t>Daughterboard</a:t>
            </a:r>
            <a:r>
              <a:rPr lang="en-US" sz="2400" dirty="0"/>
              <a:t>: repeater and tracker</a:t>
            </a:r>
          </a:p>
          <a:p>
            <a:pPr lvl="1"/>
            <a:r>
              <a:rPr lang="en-US" sz="2000" dirty="0"/>
              <a:t>MCU with BT/BLE/Wi-Fi</a:t>
            </a:r>
          </a:p>
          <a:p>
            <a:pPr lvl="1"/>
            <a:r>
              <a:rPr lang="en-US" sz="2000" dirty="0"/>
              <a:t>GNSS receiver</a:t>
            </a:r>
          </a:p>
          <a:p>
            <a:pPr lvl="1"/>
            <a:r>
              <a:rPr lang="en-US" sz="2000" dirty="0"/>
              <a:t>Environment sensor: temp/humidity/pressure</a:t>
            </a:r>
          </a:p>
          <a:p>
            <a:pPr lvl="1"/>
            <a:r>
              <a:rPr lang="en-US" sz="2000" dirty="0"/>
              <a:t>Fuel gauge</a:t>
            </a:r>
          </a:p>
          <a:p>
            <a:pPr lvl="1"/>
            <a:r>
              <a:rPr lang="en-US" sz="2000" dirty="0"/>
              <a:t>Battery charger and power path</a:t>
            </a:r>
          </a:p>
          <a:p>
            <a:pPr lvl="1"/>
            <a:r>
              <a:rPr lang="en-US" sz="2000" dirty="0"/>
              <a:t>Buck-boost and LDO</a:t>
            </a:r>
          </a:p>
          <a:p>
            <a:pPr lvl="1"/>
            <a:r>
              <a:rPr lang="en-US" sz="2000" dirty="0"/>
              <a:t>RTC</a:t>
            </a:r>
          </a:p>
          <a:p>
            <a:pPr lvl="1"/>
            <a:r>
              <a:rPr lang="en-US" sz="2000" dirty="0"/>
              <a:t>Push button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3AED5-129C-CEF6-E149-D358EF3C9DA7}"/>
              </a:ext>
            </a:extLst>
          </p:cNvPr>
          <p:cNvSpPr txBox="1"/>
          <p:nvPr/>
        </p:nvSpPr>
        <p:spPr>
          <a:xfrm>
            <a:off x="8410189" y="6378181"/>
            <a:ext cx="299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Fig. 2 - Daughterboard PCB render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AC4DB-B79C-3EF8-87A7-2F9580BF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84" y="445876"/>
            <a:ext cx="3979405" cy="2812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293CBB-A45E-53FD-8BF5-E013E0494D9A}"/>
              </a:ext>
            </a:extLst>
          </p:cNvPr>
          <p:cNvSpPr txBox="1"/>
          <p:nvPr/>
        </p:nvSpPr>
        <p:spPr>
          <a:xfrm>
            <a:off x="8515579" y="3249350"/>
            <a:ext cx="278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Fig.1 - Mainboard PCB render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317DD-AAF6-CEF1-9F3B-6405DC4E6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084" y="3594281"/>
            <a:ext cx="3914827" cy="28028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E08245-ED3B-499D-3052-BB8CDDED00B0}"/>
              </a:ext>
            </a:extLst>
          </p:cNvPr>
          <p:cNvSpPr txBox="1"/>
          <p:nvPr/>
        </p:nvSpPr>
        <p:spPr>
          <a:xfrm>
            <a:off x="87680" y="6397134"/>
            <a:ext cx="5835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Mainboard firmware and schematics is based on Nino TNC design (C) Nino Carrillo.</a:t>
            </a:r>
          </a:p>
          <a:p>
            <a:r>
              <a:rPr lang="en-US" sz="1050" i="1" dirty="0"/>
              <a:t>Mainboard and daughterboard design and PCB layout (C) Ion Todirel.</a:t>
            </a:r>
          </a:p>
        </p:txBody>
      </p:sp>
    </p:spTree>
    <p:extLst>
      <p:ext uri="{BB962C8B-B14F-4D97-AF65-F5344CB8AC3E}">
        <p14:creationId xmlns:p14="http://schemas.microsoft.com/office/powerpoint/2010/main" val="10921315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E131-4DF9-A9E4-BAB3-86EFF6AC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2511-0094-5425-6513-EAADF968E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https://github.com/iontodirel/find_devices </a:t>
            </a:r>
          </a:p>
          <a:p>
            <a:r>
              <a:rPr lang="en-US" dirty="0">
                <a:hlinkClick r:id="rId2"/>
              </a:rPr>
              <a:t>https://github.com/iontodirel/matchbox_aprs </a:t>
            </a:r>
          </a:p>
          <a:p>
            <a:r>
              <a:rPr lang="en-US" dirty="0">
                <a:hlinkClick r:id="rId2"/>
              </a:rPr>
              <a:t>https://github.com/iontodirel/libaprs</a:t>
            </a:r>
          </a:p>
          <a:p>
            <a:r>
              <a:rPr lang="en-US" dirty="0">
                <a:hlinkClick r:id="rId2"/>
              </a:rPr>
              <a:t>https://github.com/iontodirel/libaprsroute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https://github.com/iontodirel/libaprstrack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2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042E-CD12-0B74-3826-BE3AFC07C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8D03-EF92-F773-B8CD-625639B8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Mainboard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3B0567-95AE-5466-DABA-38637F5ADF4B}"/>
              </a:ext>
            </a:extLst>
          </p:cNvPr>
          <p:cNvSpPr/>
          <p:nvPr/>
        </p:nvSpPr>
        <p:spPr>
          <a:xfrm>
            <a:off x="4815615" y="2538320"/>
            <a:ext cx="2560770" cy="15862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dsPIC33 MCU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D1C0B6-60F6-018B-5D88-440ADDF60289}"/>
              </a:ext>
            </a:extLst>
          </p:cNvPr>
          <p:cNvSpPr/>
          <p:nvPr/>
        </p:nvSpPr>
        <p:spPr>
          <a:xfrm>
            <a:off x="7706280" y="2846335"/>
            <a:ext cx="1647719" cy="98107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LDO</a:t>
            </a:r>
          </a:p>
          <a:p>
            <a:pPr algn="ctr"/>
            <a:r>
              <a:rPr lang="en-US" sz="1400" dirty="0"/>
              <a:t>3.3V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4828EA-C9E8-23E8-17AD-BB17C4E37A17}"/>
              </a:ext>
            </a:extLst>
          </p:cNvPr>
          <p:cNvCxnSpPr>
            <a:stCxn id="15" idx="1"/>
            <a:endCxn id="6" idx="3"/>
          </p:cNvCxnSpPr>
          <p:nvPr/>
        </p:nvCxnSpPr>
        <p:spPr>
          <a:xfrm flipH="1" flipV="1">
            <a:off x="7376385" y="3331433"/>
            <a:ext cx="329895" cy="5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C07FAA9-F725-F54A-004E-D33E61B587A6}"/>
              </a:ext>
            </a:extLst>
          </p:cNvPr>
          <p:cNvSpPr/>
          <p:nvPr/>
        </p:nvSpPr>
        <p:spPr>
          <a:xfrm>
            <a:off x="7078553" y="6189303"/>
            <a:ext cx="4641971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Flexible interconnect 1</a:t>
            </a:r>
          </a:p>
          <a:p>
            <a:pPr algn="ctr"/>
            <a:r>
              <a:rPr lang="en-US" sz="1400" dirty="0"/>
              <a:t>UART1, UART2, USB_VBUS, +3.3V, TESTTX, DCD, RXT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C4772F-6A15-7382-9BE7-720F912B8369}"/>
              </a:ext>
            </a:extLst>
          </p:cNvPr>
          <p:cNvSpPr/>
          <p:nvPr/>
        </p:nvSpPr>
        <p:spPr>
          <a:xfrm>
            <a:off x="2341711" y="6183080"/>
            <a:ext cx="2099659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USB-C connector</a:t>
            </a:r>
          </a:p>
          <a:p>
            <a:pPr algn="ctr"/>
            <a:r>
              <a:rPr lang="en-US" sz="1400" dirty="0"/>
              <a:t>+5V, D+, D-, CC1, CC2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B49DF5-FB7D-1074-B6DA-BE81A2C9EBF2}"/>
              </a:ext>
            </a:extLst>
          </p:cNvPr>
          <p:cNvSpPr/>
          <p:nvPr/>
        </p:nvSpPr>
        <p:spPr>
          <a:xfrm>
            <a:off x="4710132" y="6183079"/>
            <a:ext cx="2099659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3.5mm TRRS Jack</a:t>
            </a:r>
          </a:p>
          <a:p>
            <a:pPr algn="ctr"/>
            <a:r>
              <a:rPr lang="en-US" sz="1400" dirty="0"/>
              <a:t>RXA, TXA, PTT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8D1A63-31BD-D3F5-0D4A-F099A7A30A62}"/>
              </a:ext>
            </a:extLst>
          </p:cNvPr>
          <p:cNvSpPr/>
          <p:nvPr/>
        </p:nvSpPr>
        <p:spPr>
          <a:xfrm>
            <a:off x="2838001" y="2840896"/>
            <a:ext cx="1647719" cy="9810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UART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C972F8-395D-8216-0F98-7BD10D9FF49F}"/>
              </a:ext>
            </a:extLst>
          </p:cNvPr>
          <p:cNvSpPr/>
          <p:nvPr/>
        </p:nvSpPr>
        <p:spPr>
          <a:xfrm>
            <a:off x="5272140" y="4482647"/>
            <a:ext cx="1647719" cy="9810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Analog FE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Amp &amp; buffer, LPF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5B71B4-2CE2-7640-C05B-8F26B7B37543}"/>
              </a:ext>
            </a:extLst>
          </p:cNvPr>
          <p:cNvCxnSpPr>
            <a:stCxn id="16" idx="0"/>
            <a:endCxn id="6" idx="2"/>
          </p:cNvCxnSpPr>
          <p:nvPr/>
        </p:nvCxnSpPr>
        <p:spPr>
          <a:xfrm flipV="1">
            <a:off x="6096000" y="4124546"/>
            <a:ext cx="0" cy="3581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B7BD6-AF6D-DC62-3404-F33CC183CAFA}"/>
              </a:ext>
            </a:extLst>
          </p:cNvPr>
          <p:cNvCxnSpPr>
            <a:stCxn id="6" idx="0"/>
          </p:cNvCxnSpPr>
          <p:nvPr/>
        </p:nvCxnSpPr>
        <p:spPr>
          <a:xfrm flipV="1">
            <a:off x="6096000" y="2158482"/>
            <a:ext cx="0" cy="3798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EE392A1-B23E-2690-D502-708FA0AF23C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661861" y="2282890"/>
            <a:ext cx="0" cy="558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D38337E-4587-0DED-F481-F37EB95A245E}"/>
              </a:ext>
            </a:extLst>
          </p:cNvPr>
          <p:cNvSpPr txBox="1"/>
          <p:nvPr/>
        </p:nvSpPr>
        <p:spPr>
          <a:xfrm>
            <a:off x="3424009" y="1918570"/>
            <a:ext cx="5766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UART1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DCF8CE-3F5E-2F75-3059-380400927DD5}"/>
              </a:ext>
            </a:extLst>
          </p:cNvPr>
          <p:cNvSpPr txBox="1"/>
          <p:nvPr/>
        </p:nvSpPr>
        <p:spPr>
          <a:xfrm>
            <a:off x="5807659" y="1838691"/>
            <a:ext cx="5766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UART2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887620-C751-6797-435B-FC0C39C79479}"/>
              </a:ext>
            </a:extLst>
          </p:cNvPr>
          <p:cNvSpPr txBox="1"/>
          <p:nvPr/>
        </p:nvSpPr>
        <p:spPr>
          <a:xfrm>
            <a:off x="6095998" y="4176638"/>
            <a:ext cx="1055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ADC, PWM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9CD5AD-77E9-5265-5C8C-7C0D225C0829}"/>
              </a:ext>
            </a:extLst>
          </p:cNvPr>
          <p:cNvSpPr txBox="1"/>
          <p:nvPr/>
        </p:nvSpPr>
        <p:spPr>
          <a:xfrm>
            <a:off x="8087032" y="3862936"/>
            <a:ext cx="131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ADPL42005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48CF8B-74CA-44F6-56A4-289E70FF1E73}"/>
              </a:ext>
            </a:extLst>
          </p:cNvPr>
          <p:cNvSpPr txBox="1"/>
          <p:nvPr/>
        </p:nvSpPr>
        <p:spPr>
          <a:xfrm>
            <a:off x="3244445" y="3864586"/>
            <a:ext cx="131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MCP2221A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BD68D3-3BE6-9E41-4123-01605149A620}"/>
              </a:ext>
            </a:extLst>
          </p:cNvPr>
          <p:cNvSpPr txBox="1"/>
          <p:nvPr/>
        </p:nvSpPr>
        <p:spPr>
          <a:xfrm>
            <a:off x="5728085" y="5515814"/>
            <a:ext cx="131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MCP6004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899F5-417E-59B8-2331-2A9AF4DA4BE4}"/>
              </a:ext>
            </a:extLst>
          </p:cNvPr>
          <p:cNvSpPr txBox="1"/>
          <p:nvPr/>
        </p:nvSpPr>
        <p:spPr>
          <a:xfrm>
            <a:off x="6216731" y="2203585"/>
            <a:ext cx="1647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DSPIC33EP256GP502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DEC16-AB8A-68CC-CF9C-7573254BF1F7}"/>
              </a:ext>
            </a:extLst>
          </p:cNvPr>
          <p:cNvSpPr/>
          <p:nvPr/>
        </p:nvSpPr>
        <p:spPr>
          <a:xfrm>
            <a:off x="8489877" y="5506169"/>
            <a:ext cx="3230647" cy="542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Flexible interconnect 2</a:t>
            </a:r>
          </a:p>
          <a:p>
            <a:pPr algn="ctr"/>
            <a:r>
              <a:rPr lang="en-US" sz="1400" dirty="0"/>
              <a:t>USB_VBUS, +5V, USB CC1 &amp; CC2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6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12465</TotalTime>
  <Words>6706</Words>
  <Application>Microsoft Office PowerPoint</Application>
  <PresentationFormat>Widescreen</PresentationFormat>
  <Paragraphs>1120</Paragraphs>
  <Slides>80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Aptos</vt:lpstr>
      <vt:lpstr>Aptos Display</vt:lpstr>
      <vt:lpstr>Aptos Narrow</vt:lpstr>
      <vt:lpstr>Arial</vt:lpstr>
      <vt:lpstr>Cascadia Mono</vt:lpstr>
      <vt:lpstr>Consolas</vt:lpstr>
      <vt:lpstr>Segoe UI</vt:lpstr>
      <vt:lpstr>Office Theme</vt:lpstr>
      <vt:lpstr>PowerPoint Presentation</vt:lpstr>
      <vt:lpstr>Agenda</vt:lpstr>
      <vt:lpstr>Intro</vt:lpstr>
      <vt:lpstr>Microsoft @ CppCon</vt:lpstr>
      <vt:lpstr>Audience questions</vt:lpstr>
      <vt:lpstr>Project and goals</vt:lpstr>
      <vt:lpstr>Repeater and tracker</vt:lpstr>
      <vt:lpstr>Repeater and tracker</vt:lpstr>
      <vt:lpstr>Mainboard hardware</vt:lpstr>
      <vt:lpstr>Daughterboard hardware</vt:lpstr>
      <vt:lpstr>Repeater and tracker software</vt:lpstr>
      <vt:lpstr>Tasks</vt:lpstr>
      <vt:lpstr>Tasks</vt:lpstr>
      <vt:lpstr>Legend</vt:lpstr>
      <vt:lpstr>Legend</vt:lpstr>
      <vt:lpstr>AI Tools</vt:lpstr>
      <vt:lpstr>AI tools</vt:lpstr>
      <vt:lpstr>GPIO planning</vt:lpstr>
      <vt:lpstr>ESP32-WROOM-32E</vt:lpstr>
      <vt:lpstr>GPIO planning goals</vt:lpstr>
      <vt:lpstr>GPIO planning</vt:lpstr>
      <vt:lpstr>GPIO planning</vt:lpstr>
      <vt:lpstr>GPIO planning lessons</vt:lpstr>
      <vt:lpstr>MCU schematic</vt:lpstr>
      <vt:lpstr>GPIO programming</vt:lpstr>
      <vt:lpstr>GPIO programming</vt:lpstr>
      <vt:lpstr>GPIO programming</vt:lpstr>
      <vt:lpstr>GPIO programming</vt:lpstr>
      <vt:lpstr>GPIO programming lessons</vt:lpstr>
      <vt:lpstr>Making C++ libraries embedded friendly</vt:lpstr>
      <vt:lpstr>Embedded platforms</vt:lpstr>
      <vt:lpstr>Making C++ libraries embedded friendly</vt:lpstr>
      <vt:lpstr>Embedded friendly goals</vt:lpstr>
      <vt:lpstr>Optimization opportunities</vt:lpstr>
      <vt:lpstr>String to enum parsing</vt:lpstr>
      <vt:lpstr>String to enum parsing</vt:lpstr>
      <vt:lpstr>String to enum parsing</vt:lpstr>
      <vt:lpstr>Address comparisons</vt:lpstr>
      <vt:lpstr>Address comparisons</vt:lpstr>
      <vt:lpstr>Address comparisons</vt:lpstr>
      <vt:lpstr>Address comparisons</vt:lpstr>
      <vt:lpstr>Address comparisons</vt:lpstr>
      <vt:lpstr>Address comparisons</vt:lpstr>
      <vt:lpstr>Lessons</vt:lpstr>
      <vt:lpstr>Lessons</vt:lpstr>
      <vt:lpstr>UTF8 support</vt:lpstr>
      <vt:lpstr>UTF8 support</vt:lpstr>
      <vt:lpstr>UTF8 support</vt:lpstr>
      <vt:lpstr>UTF8 support</vt:lpstr>
      <vt:lpstr>UTF8 support</vt:lpstr>
      <vt:lpstr>GPS and Tracker simulator</vt:lpstr>
      <vt:lpstr>GPS and Tracker simulator</vt:lpstr>
      <vt:lpstr>GPS and Tracker simulator</vt:lpstr>
      <vt:lpstr>GPS and Tracker simulator</vt:lpstr>
      <vt:lpstr>GPS and Tracker simulator</vt:lpstr>
      <vt:lpstr>GPS and Tracker simulator lessons</vt:lpstr>
      <vt:lpstr>GPS and Tracker simulator</vt:lpstr>
      <vt:lpstr>Finding USB serial ports</vt:lpstr>
      <vt:lpstr>Finding USB serial ports</vt:lpstr>
      <vt:lpstr>Finding USB serial ports</vt:lpstr>
      <vt:lpstr>Finding USB serial ports</vt:lpstr>
      <vt:lpstr>Conclusion</vt:lpstr>
      <vt:lpstr>Conclusion</vt:lpstr>
      <vt:lpstr>Q&amp;A</vt:lpstr>
      <vt:lpstr>Q&amp;A</vt:lpstr>
      <vt:lpstr>Appendix</vt:lpstr>
      <vt:lpstr>Finer grain control over allocations</vt:lpstr>
      <vt:lpstr>Swappable string and containers</vt:lpstr>
      <vt:lpstr>Small String Optimization</vt:lpstr>
      <vt:lpstr>C++ Status on Embedded Platforms</vt:lpstr>
      <vt:lpstr>Position tracking: “Route” as lat/lon/speed </vt:lpstr>
      <vt:lpstr>Enumerating audio devices</vt:lpstr>
      <vt:lpstr>Volume Controls</vt:lpstr>
      <vt:lpstr>Enumerating Serial Ports</vt:lpstr>
      <vt:lpstr>Mapping: Devices to udev</vt:lpstr>
      <vt:lpstr>Mapping: Serial Port to Sound Card</vt:lpstr>
      <vt:lpstr>Audio API Design</vt:lpstr>
      <vt:lpstr>Serial Ports API Design</vt:lpstr>
      <vt:lpstr>Mapping API Design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Ion Todirel</dc:creator>
  <cp:lastModifiedBy>Ion Todirel</cp:lastModifiedBy>
  <cp:revision>1040</cp:revision>
  <dcterms:created xsi:type="dcterms:W3CDTF">2025-09-07T19:38:08Z</dcterms:created>
  <dcterms:modified xsi:type="dcterms:W3CDTF">2025-09-17T19:15:00Z</dcterms:modified>
</cp:coreProperties>
</file>